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20" r:id="rId6"/>
    <p:sldId id="392" r:id="rId7"/>
    <p:sldId id="390" r:id="rId8"/>
    <p:sldId id="361" r:id="rId9"/>
    <p:sldId id="396" r:id="rId10"/>
    <p:sldId id="393" r:id="rId11"/>
    <p:sldId id="397" r:id="rId12"/>
    <p:sldId id="394" r:id="rId13"/>
    <p:sldId id="398" r:id="rId14"/>
    <p:sldId id="395" r:id="rId15"/>
    <p:sldId id="401" r:id="rId16"/>
    <p:sldId id="402" r:id="rId17"/>
    <p:sldId id="403" r:id="rId18"/>
    <p:sldId id="400" r:id="rId19"/>
    <p:sldId id="405" r:id="rId20"/>
    <p:sldId id="399" r:id="rId21"/>
    <p:sldId id="406" r:id="rId22"/>
    <p:sldId id="408" r:id="rId23"/>
    <p:sldId id="404" r:id="rId24"/>
    <p:sldId id="407" r:id="rId25"/>
    <p:sldId id="40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F9DA5-0AD7-481B-B86B-8DB186B9427C}" v="5" dt="2019-10-14T12:04:29.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0" autoAdjust="0"/>
    <p:restoredTop sz="94660"/>
  </p:normalViewPr>
  <p:slideViewPr>
    <p:cSldViewPr snapToGrid="0">
      <p:cViewPr varScale="1">
        <p:scale>
          <a:sx n="62" d="100"/>
          <a:sy n="62" d="100"/>
        </p:scale>
        <p:origin x="1248" y="52"/>
      </p:cViewPr>
      <p:guideLst/>
    </p:cSldViewPr>
  </p:slideViewPr>
  <p:notesTextViewPr>
    <p:cViewPr>
      <p:scale>
        <a:sx n="1" d="1"/>
        <a:sy n="1" d="1"/>
      </p:scale>
      <p:origin x="0" y="0"/>
    </p:cViewPr>
  </p:notesTextViewPr>
  <p:sorterViewPr>
    <p:cViewPr>
      <p:scale>
        <a:sx n="150" d="100"/>
        <a:sy n="150" d="100"/>
      </p:scale>
      <p:origin x="0" y="-18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14/12/2021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14/12/2021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14/12/2021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14/12/2021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4G5.6b"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lassroomsecrets.co.uk/adverbial-year-4-fronted-adverbials-free-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sign&#10;&#10;Description generated with high confidence">
            <a:extLst>
              <a:ext uri="{FF2B5EF4-FFF2-40B4-BE49-F238E27FC236}">
                <a16:creationId xmlns:a16="http://schemas.microsoft.com/office/drawing/2014/main" id="{6D5CF95F-E858-4DB3-B81D-49BCE1E0E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BF731D9-1082-4236-AF54-62BF01FB29B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5" name="Rectangle 4">
            <a:extLst>
              <a:ext uri="{FF2B5EF4-FFF2-40B4-BE49-F238E27FC236}">
                <a16:creationId xmlns:a16="http://schemas.microsoft.com/office/drawing/2014/main" id="{DB95F029-9C32-41BD-8B5E-64533CC3E63B}"/>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8" name="Picture 7">
            <a:extLst>
              <a:ext uri="{FF2B5EF4-FFF2-40B4-BE49-F238E27FC236}">
                <a16:creationId xmlns:a16="http://schemas.microsoft.com/office/drawing/2014/main" id="{654A5384-06F3-4693-BF5C-F484EDC8FDCE}"/>
              </a:ext>
            </a:extLst>
          </p:cNvPr>
          <p:cNvPicPr>
            <a:picLocks noChangeAspect="1"/>
          </p:cNvPicPr>
          <p:nvPr/>
        </p:nvPicPr>
        <p:blipFill rotWithShape="1">
          <a:blip r:embed="rId4">
            <a:extLst>
              <a:ext uri="{28A0092B-C50C-407E-A947-70E740481C1C}">
                <a14:useLocalDpi xmlns:a14="http://schemas.microsoft.com/office/drawing/2010/main" val="0"/>
              </a:ext>
            </a:extLst>
          </a:blip>
          <a:srcRect t="23786"/>
          <a:stretch/>
        </p:blipFill>
        <p:spPr>
          <a:xfrm>
            <a:off x="793488" y="758283"/>
            <a:ext cx="7557025" cy="4071692"/>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adverbial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A big lion roared.</a:t>
            </a: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We chatted</a:t>
            </a: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All of a sudden,</a:t>
            </a:r>
          </a:p>
          <a:p>
            <a:pPr lvl="0" defTabSz="685800">
              <a:defRPr/>
            </a:pPr>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
        <p:nvSpPr>
          <p:cNvPr id="6" name="Rectangle: Rounded Corners 5">
            <a:extLst>
              <a:ext uri="{FF2B5EF4-FFF2-40B4-BE49-F238E27FC236}">
                <a16:creationId xmlns:a16="http://schemas.microsoft.com/office/drawing/2014/main" id="{462D4649-B3A2-49EE-8CB2-5813A86C1E0C}"/>
              </a:ext>
            </a:extLst>
          </p:cNvPr>
          <p:cNvSpPr/>
          <p:nvPr/>
        </p:nvSpPr>
        <p:spPr>
          <a:xfrm>
            <a:off x="3679818" y="1773442"/>
            <a:ext cx="527076" cy="52707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2CBD80C-2A5C-42BF-AC91-8174C98ABD1D}"/>
              </a:ext>
            </a:extLst>
          </p:cNvPr>
          <p:cNvSpPr/>
          <p:nvPr/>
        </p:nvSpPr>
        <p:spPr>
          <a:xfrm>
            <a:off x="3679818" y="2628090"/>
            <a:ext cx="527076" cy="52707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50DDF74D-0758-4472-ADCB-4A64A663F9D5}"/>
              </a:ext>
            </a:extLst>
          </p:cNvPr>
          <p:cNvSpPr/>
          <p:nvPr/>
        </p:nvSpPr>
        <p:spPr>
          <a:xfrm>
            <a:off x="3679818" y="3482737"/>
            <a:ext cx="527076" cy="52707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latin typeface="Century Gothic" panose="020B0502020202020204" pitchFamily="34" charset="0"/>
                <a:sym typeface="Wingdings 2" panose="05020102010507070707" pitchFamily="18" charset="2"/>
              </a:rPr>
              <a:t></a:t>
            </a:r>
            <a:endParaRPr lang="en-GB" sz="2800" b="1" dirty="0">
              <a:solidFill>
                <a:srgbClr val="FF0000"/>
              </a:solidFill>
              <a:latin typeface="Century Gothic" panose="020B0502020202020204" pitchFamily="34" charset="0"/>
            </a:endParaRPr>
          </a:p>
        </p:txBody>
      </p:sp>
      <p:pic>
        <p:nvPicPr>
          <p:cNvPr id="9" name="Picture 8" descr="A close up of a sign&#10;&#10;Description generated with high confidence">
            <a:extLst>
              <a:ext uri="{FF2B5EF4-FFF2-40B4-BE49-F238E27FC236}">
                <a16:creationId xmlns:a16="http://schemas.microsoft.com/office/drawing/2014/main" id="{8C3CF9C2-C69C-4F43-9915-48CA1FF36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9FC3C67A-1F81-4072-8D15-B1C558B6913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664772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adverbial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the distance, I spied an enemy ship.</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DF6CB47D-3CB2-42DD-AC64-BB16FD4D7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9AF20DA-1D9C-4FC7-8A68-0E20C4C4024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14495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adverbial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u="sng" dirty="0">
                <a:solidFill>
                  <a:srgbClr val="FF0000"/>
                </a:solidFill>
                <a:latin typeface="Century Gothic" panose="020B0502020202020204" pitchFamily="34" charset="0"/>
              </a:rPr>
              <a:t>In the distance</a:t>
            </a:r>
            <a:r>
              <a:rPr lang="en-GB" sz="2800" b="1" dirty="0">
                <a:solidFill>
                  <a:schemeClr val="tx1"/>
                </a:solidFill>
                <a:latin typeface="Century Gothic" panose="020B0502020202020204" pitchFamily="34" charset="0"/>
              </a:rPr>
              <a:t>, I spied an enemy ship.</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E6DF7072-5F57-4C66-9148-8D1C580D7B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9CDC26EC-5729-40F3-915F-5419DC7ACB9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57265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Does the underlined adverbial tell you when, where, how, how often or how much?</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The jaguar pounced on its prey </a:t>
            </a:r>
            <a:r>
              <a:rPr lang="en-GB" sz="2800" b="1" u="sng" dirty="0">
                <a:solidFill>
                  <a:schemeClr val="tx1"/>
                </a:solidFill>
                <a:latin typeface="Century Gothic" panose="020B0502020202020204" pitchFamily="34" charset="0"/>
              </a:rPr>
              <a:t>without warning</a:t>
            </a:r>
            <a:r>
              <a:rPr lang="en-GB" sz="28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B3164EE7-2903-4C26-AB53-581BBA0EA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4285149-B741-403E-8300-81798A54CB6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978414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Does the underlined adverbial tell you when, where, how, how often or how much?</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The jaguar pounced on its prey </a:t>
            </a:r>
            <a:r>
              <a:rPr lang="en-GB" sz="2800" b="1" u="sng" dirty="0">
                <a:solidFill>
                  <a:schemeClr val="tx1"/>
                </a:solidFill>
                <a:latin typeface="Century Gothic" panose="020B0502020202020204" pitchFamily="34" charset="0"/>
              </a:rPr>
              <a:t>without warning</a:t>
            </a:r>
            <a:r>
              <a:rPr lang="en-GB" sz="2800" b="1" dirty="0">
                <a:solidFill>
                  <a:schemeClr val="tx1"/>
                </a:solidFill>
                <a:latin typeface="Century Gothic" panose="020B0502020202020204" pitchFamily="34" charset="0"/>
              </a:rPr>
              <a:t>.</a:t>
            </a:r>
          </a:p>
          <a:p>
            <a:pPr lvl="0" defTabSz="685800">
              <a:defRPr/>
            </a:pPr>
            <a:endParaRPr lang="en-GB" sz="28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800" b="1" dirty="0">
                <a:solidFill>
                  <a:srgbClr val="FF0000"/>
                </a:solidFill>
                <a:latin typeface="Century Gothic" panose="020B0502020202020204" pitchFamily="34" charset="0"/>
              </a:rPr>
              <a:t>How</a:t>
            </a:r>
            <a:endParaRPr lang="en-GB" sz="32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C5B6A06A-4451-4C35-883A-71A767195E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D725DA62-03D8-4580-882D-0C254FFE960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56122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Change the adverb in the sentence below to change the meaning.</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defTabSz="514350">
              <a:defRPr/>
            </a:pPr>
            <a:r>
              <a:rPr lang="en-GB" sz="2400" b="1" dirty="0">
                <a:solidFill>
                  <a:schemeClr val="tx1"/>
                </a:solidFill>
                <a:latin typeface="Century Gothic" panose="020B0502020202020204" pitchFamily="34" charset="0"/>
              </a:rPr>
              <a:t>The whole class laughed quietly when the teacher made a joke.</a:t>
            </a:r>
          </a:p>
          <a:p>
            <a:pPr lvl="0" defTabSz="514350">
              <a:defRPr/>
            </a:pPr>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5C795C30-6120-41E1-9FE4-BA8E84F2A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35CBBE80-9AE6-4245-BCCA-98B74CBEE79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60530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Change the adverb in the sentence below to change the meaning.</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defTabSz="514350">
              <a:defRPr/>
            </a:pPr>
            <a:r>
              <a:rPr lang="en-GB" sz="2400" b="1" dirty="0">
                <a:solidFill>
                  <a:schemeClr val="tx1"/>
                </a:solidFill>
                <a:latin typeface="Century Gothic" panose="020B0502020202020204" pitchFamily="34" charset="0"/>
              </a:rPr>
              <a:t>The whole class laughed quietly when the teacher made a joke.</a:t>
            </a:r>
          </a:p>
          <a:p>
            <a:pPr defTabSz="514350">
              <a:defRPr/>
            </a:pPr>
            <a:endParaRPr lang="en-GB" sz="2400" b="1" dirty="0">
              <a:solidFill>
                <a:schemeClr val="tx1"/>
              </a:solidFill>
              <a:latin typeface="Century Gothic" panose="020B0502020202020204" pitchFamily="34" charset="0"/>
            </a:endParaRPr>
          </a:p>
          <a:p>
            <a:pPr defTabSz="514350">
              <a:defRPr/>
            </a:pPr>
            <a:endParaRPr lang="en-GB" sz="2400" b="1" dirty="0">
              <a:solidFill>
                <a:schemeClr val="tx1"/>
              </a:solidFill>
              <a:latin typeface="Century Gothic" panose="020B0502020202020204" pitchFamily="34" charset="0"/>
            </a:endParaRPr>
          </a:p>
          <a:p>
            <a:pPr defTabSz="514350">
              <a:defRPr/>
            </a:pPr>
            <a:r>
              <a:rPr lang="en-GB" b="1" dirty="0">
                <a:solidFill>
                  <a:srgbClr val="FF0000"/>
                </a:solidFill>
                <a:latin typeface="Century Gothic" panose="020B0502020202020204" pitchFamily="34" charset="0"/>
              </a:rPr>
              <a:t>Various answers, for example: The whole class laughed </a:t>
            </a:r>
            <a:r>
              <a:rPr lang="en-GB" b="1" u="sng" dirty="0">
                <a:solidFill>
                  <a:srgbClr val="FF0000"/>
                </a:solidFill>
                <a:latin typeface="Century Gothic" panose="020B0502020202020204" pitchFamily="34" charset="0"/>
              </a:rPr>
              <a:t>loudly</a:t>
            </a:r>
            <a:r>
              <a:rPr lang="en-GB" b="1" dirty="0">
                <a:solidFill>
                  <a:srgbClr val="FF0000"/>
                </a:solidFill>
                <a:latin typeface="Century Gothic" panose="020B0502020202020204" pitchFamily="34" charset="0"/>
              </a:rPr>
              <a:t> when the teacher made a joke.</a:t>
            </a:r>
          </a:p>
          <a:p>
            <a:pPr defTabSz="514350">
              <a:defRPr/>
            </a:pPr>
            <a:endParaRPr lang="en-GB" sz="24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7B34C7F-2DFA-4F1E-87DF-5E45C6420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96CB8691-AC40-4594-B0F7-C6FCD3324D1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695518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Blake has changed the adverbial in the sentence below. What has this done to the meaning of his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sym typeface="Wingdings" panose="05000000000000000000" pitchFamily="2" charset="2"/>
              </a:rPr>
              <a:t>The tiny black mouse scampered towards its hole </a:t>
            </a:r>
            <a:r>
              <a:rPr lang="en-GB" sz="2400" b="1" i="1" dirty="0">
                <a:solidFill>
                  <a:schemeClr val="tx1"/>
                </a:solidFill>
                <a:latin typeface="Century Gothic" panose="020B0502020202020204" pitchFamily="34" charset="0"/>
                <a:sym typeface="Wingdings" panose="05000000000000000000" pitchFamily="2" charset="2"/>
              </a:rPr>
              <a:t>rapidly</a:t>
            </a:r>
            <a:r>
              <a:rPr lang="en-GB" sz="2400" b="1" dirty="0">
                <a:solidFill>
                  <a:schemeClr val="tx1"/>
                </a:solidFill>
                <a:latin typeface="Century Gothic" panose="020B0502020202020204" pitchFamily="34" charset="0"/>
                <a:sym typeface="Wingdings" panose="05000000000000000000" pitchFamily="2" charset="2"/>
              </a:rPr>
              <a:t>.</a:t>
            </a:r>
          </a:p>
          <a:p>
            <a:endParaRPr lang="en-GB" sz="2400" b="1" dirty="0">
              <a:solidFill>
                <a:schemeClr val="tx1"/>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sym typeface="Wingdings" panose="05000000000000000000" pitchFamily="2" charset="2"/>
              </a:rPr>
              <a:t>The tiny black mouse scampered towards its hole </a:t>
            </a:r>
          </a:p>
          <a:p>
            <a:r>
              <a:rPr lang="en-GB" sz="2400" b="1" i="1" dirty="0">
                <a:solidFill>
                  <a:schemeClr val="tx1"/>
                </a:solidFill>
                <a:latin typeface="Century Gothic" panose="020B0502020202020204" pitchFamily="34" charset="0"/>
                <a:sym typeface="Wingdings" panose="05000000000000000000" pitchFamily="2" charset="2"/>
              </a:rPr>
              <a:t>slowly</a:t>
            </a:r>
            <a:r>
              <a:rPr lang="en-GB" sz="2400" b="1" dirty="0">
                <a:solidFill>
                  <a:schemeClr val="tx1"/>
                </a:solidFill>
                <a:latin typeface="Century Gothic" panose="020B0502020202020204" pitchFamily="34" charset="0"/>
                <a:sym typeface="Wingdings" panose="05000000000000000000" pitchFamily="2" charset="2"/>
              </a:rPr>
              <a:t>.</a:t>
            </a: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8B2304FA-ED6D-48C9-989F-4B2A46BB47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1C82BDA-4818-4664-AB09-54EEE6EF6CB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773087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Blake has changed the adverbial in the sentence below. What has this done to the meaning of his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sym typeface="Wingdings" panose="05000000000000000000" pitchFamily="2" charset="2"/>
              </a:rPr>
              <a:t>The tiny black mouse scampered towards its hole </a:t>
            </a:r>
            <a:r>
              <a:rPr lang="en-GB" sz="2400" b="1" i="1" dirty="0">
                <a:solidFill>
                  <a:schemeClr val="tx1"/>
                </a:solidFill>
                <a:latin typeface="Century Gothic" panose="020B0502020202020204" pitchFamily="34" charset="0"/>
                <a:sym typeface="Wingdings" panose="05000000000000000000" pitchFamily="2" charset="2"/>
              </a:rPr>
              <a:t>rapidly</a:t>
            </a:r>
            <a:r>
              <a:rPr lang="en-GB" sz="2400" b="1" dirty="0">
                <a:solidFill>
                  <a:schemeClr val="tx1"/>
                </a:solidFill>
                <a:latin typeface="Century Gothic" panose="020B0502020202020204" pitchFamily="34" charset="0"/>
                <a:sym typeface="Wingdings" panose="05000000000000000000" pitchFamily="2" charset="2"/>
              </a:rPr>
              <a:t>.</a:t>
            </a:r>
          </a:p>
          <a:p>
            <a:endParaRPr lang="en-GB" sz="2400" b="1" dirty="0">
              <a:solidFill>
                <a:schemeClr val="tx1"/>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sym typeface="Wingdings" panose="05000000000000000000" pitchFamily="2" charset="2"/>
              </a:rPr>
              <a:t>The tiny black mouse scampered towards its hole </a:t>
            </a:r>
          </a:p>
          <a:p>
            <a:r>
              <a:rPr lang="en-GB" sz="2400" b="1" i="1" dirty="0">
                <a:solidFill>
                  <a:schemeClr val="tx1"/>
                </a:solidFill>
                <a:latin typeface="Century Gothic" panose="020B0502020202020204" pitchFamily="34" charset="0"/>
                <a:sym typeface="Wingdings" panose="05000000000000000000" pitchFamily="2" charset="2"/>
              </a:rPr>
              <a:t>slowly</a:t>
            </a:r>
            <a:r>
              <a:rPr lang="en-GB" sz="2400" b="1" dirty="0">
                <a:solidFill>
                  <a:schemeClr val="tx1"/>
                </a:solidFill>
                <a:latin typeface="Century Gothic" panose="020B0502020202020204" pitchFamily="34" charset="0"/>
                <a:sym typeface="Wingdings" panose="05000000000000000000" pitchFamily="2" charset="2"/>
              </a:rPr>
              <a:t>.</a:t>
            </a:r>
          </a:p>
          <a:p>
            <a:endParaRPr lang="en-GB" sz="24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Changing the adverbial changes the meaning because…</a:t>
            </a:r>
            <a:endParaRPr lang="en-GB" sz="24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3FE4CAA4-4725-4629-8D83-3A8739E94C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DC83B566-E794-483A-9A2F-593A209CB9E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517925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Blake has changed the adverbial in the sentence below. What has this done to the meaning of his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sym typeface="Wingdings" panose="05000000000000000000" pitchFamily="2" charset="2"/>
              </a:rPr>
              <a:t>The tiny black mouse scampered towards its hole </a:t>
            </a:r>
            <a:r>
              <a:rPr lang="en-GB" sz="2400" b="1" i="1" dirty="0">
                <a:solidFill>
                  <a:schemeClr val="tx1"/>
                </a:solidFill>
                <a:latin typeface="Century Gothic" panose="020B0502020202020204" pitchFamily="34" charset="0"/>
                <a:sym typeface="Wingdings" panose="05000000000000000000" pitchFamily="2" charset="2"/>
              </a:rPr>
              <a:t>rapidly</a:t>
            </a:r>
            <a:r>
              <a:rPr lang="en-GB" sz="2400" b="1" dirty="0">
                <a:solidFill>
                  <a:schemeClr val="tx1"/>
                </a:solidFill>
                <a:latin typeface="Century Gothic" panose="020B0502020202020204" pitchFamily="34" charset="0"/>
                <a:sym typeface="Wingdings" panose="05000000000000000000" pitchFamily="2" charset="2"/>
              </a:rPr>
              <a:t>.</a:t>
            </a:r>
          </a:p>
          <a:p>
            <a:endParaRPr lang="en-GB" sz="2400" b="1" dirty="0">
              <a:solidFill>
                <a:schemeClr val="tx1"/>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sym typeface="Wingdings" panose="05000000000000000000" pitchFamily="2" charset="2"/>
              </a:rPr>
              <a:t>The tiny black mouse scampered towards its hole </a:t>
            </a:r>
          </a:p>
          <a:p>
            <a:r>
              <a:rPr lang="en-GB" sz="2400" b="1" i="1" dirty="0">
                <a:solidFill>
                  <a:schemeClr val="tx1"/>
                </a:solidFill>
                <a:latin typeface="Century Gothic" panose="020B0502020202020204" pitchFamily="34" charset="0"/>
                <a:sym typeface="Wingdings" panose="05000000000000000000" pitchFamily="2" charset="2"/>
              </a:rPr>
              <a:t>slowly</a:t>
            </a:r>
            <a:r>
              <a:rPr lang="en-GB" sz="2400" b="1" dirty="0">
                <a:solidFill>
                  <a:schemeClr val="tx1"/>
                </a:solidFill>
                <a:latin typeface="Century Gothic" panose="020B0502020202020204" pitchFamily="34" charset="0"/>
                <a:sym typeface="Wingdings" panose="05000000000000000000" pitchFamily="2" charset="2"/>
              </a:rPr>
              <a:t>.</a:t>
            </a:r>
          </a:p>
          <a:p>
            <a:endParaRPr lang="en-GB" sz="24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Changing the adverbial changes the meaning because it changes </a:t>
            </a:r>
            <a:r>
              <a:rPr lang="en-GB" sz="2000" b="1" i="1" dirty="0">
                <a:solidFill>
                  <a:srgbClr val="FF0000"/>
                </a:solidFill>
                <a:latin typeface="Century Gothic" panose="020B0502020202020204" pitchFamily="34" charset="0"/>
                <a:sym typeface="Wingdings" panose="05000000000000000000" pitchFamily="2" charset="2"/>
              </a:rPr>
              <a:t>how</a:t>
            </a:r>
            <a:r>
              <a:rPr lang="en-GB" sz="2000" b="1" dirty="0">
                <a:solidFill>
                  <a:srgbClr val="FF0000"/>
                </a:solidFill>
                <a:latin typeface="Century Gothic" panose="020B0502020202020204" pitchFamily="34" charset="0"/>
                <a:sym typeface="Wingdings" panose="05000000000000000000" pitchFamily="2" charset="2"/>
              </a:rPr>
              <a:t> the mouse ran to its hole.</a:t>
            </a:r>
          </a:p>
          <a:p>
            <a:endParaRPr lang="en-GB" sz="24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A9F2966B-E2DF-47C5-8D9C-85596E60DF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B86FF6B-89C0-4E4F-9149-069599BEAFF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54141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Autumn Block 3 – Fronted Adverbials – What is an Adverbial?</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marL="0" lvl="1" fontAlgn="base"/>
            <a:endParaRPr lang="en-GB" sz="1200" b="1" dirty="0">
              <a:solidFill>
                <a:prstClr val="black"/>
              </a:solidFill>
              <a:latin typeface="Century Gothic" panose="020B0502020202020204" pitchFamily="34" charset="0"/>
            </a:endParaRPr>
          </a:p>
          <a:p>
            <a:pPr marL="0" lvl="1" fontAlgn="base"/>
            <a:r>
              <a:rPr lang="en-US" sz="1200" b="1" dirty="0">
                <a:solidFill>
                  <a:schemeClr val="tx1"/>
                </a:solidFill>
                <a:latin typeface="Century Gothic" panose="020B0502020202020204" pitchFamily="34" charset="0"/>
              </a:rPr>
              <a:t>English Year 4: </a:t>
            </a:r>
            <a:r>
              <a:rPr lang="en-GB" sz="1200" b="1" dirty="0">
                <a:solidFill>
                  <a:schemeClr val="tx1"/>
                </a:solidFill>
                <a:latin typeface="Century Gothic" panose="020B0502020202020204" pitchFamily="34" charset="0"/>
              </a:rPr>
              <a:t>(4G5.6b) </a:t>
            </a:r>
            <a:r>
              <a:rPr lang="en-GB" sz="1200" b="1" dirty="0">
                <a:latin typeface="Century Gothic" panose="020B0502020202020204" pitchFamily="34" charset="0"/>
                <a:hlinkClick r:id="rId2"/>
              </a:rPr>
              <a:t>Using fronted adverbials</a:t>
            </a:r>
            <a:endParaRPr lang="en-GB" sz="1200" b="1" dirty="0">
              <a:latin typeface="Century Gothic" panose="020B0502020202020204" pitchFamily="34" charset="0"/>
            </a:endParaRPr>
          </a:p>
          <a:p>
            <a:pPr marL="0" lvl="1" fontAlgn="base"/>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pic>
        <p:nvPicPr>
          <p:cNvPr id="6" name="Picture 5" descr="A close up of a sign&#10;&#10;Description generated with high confidence">
            <a:extLst>
              <a:ext uri="{FF2B5EF4-FFF2-40B4-BE49-F238E27FC236}">
                <a16:creationId xmlns:a16="http://schemas.microsoft.com/office/drawing/2014/main" id="{6D5CF95F-E858-4DB3-B81D-49BCE1E0E0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BF731D9-1082-4236-AF54-62BF01FB29B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749043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What does the adverbial in this sentence tell you? How do you know?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circus pitched their big top next to the school field.</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F5DCDB39-07D3-4276-8DED-0243F9138C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5629F9EC-9313-4B55-8BB5-FB1971F38C1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970455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What does the adverbial in this sentence tell you? How do you know?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circus pitched their big top next to the school field.</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adverbial tells you…</a:t>
            </a: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3806C3A5-E2F9-4D72-B0DE-881DD51437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15823EC-F6AE-41CC-8044-D9438920F18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067328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What does the adverbial in this sentence tell you? How do you know?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circus pitched their big top next to the school field.</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adverbial tells you where the verb happened e.g. next to the school field.</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F7A3459-3B4A-42F9-BA51-5046722BA5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551DE27-DADB-4217-8D60-8DFBF52AC32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60110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Autumn Block 3 – Fronted Adverbials – What is an Adverbial?</a:t>
            </a:r>
          </a:p>
          <a:p>
            <a:pPr lvl="0" algn="ctr"/>
            <a:endParaRPr lang="en-GB" sz="20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fontAlgn="base"/>
            <a:endParaRPr lang="en-US" sz="12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From Year 3, children should know that adverbs can be used to expand sentences by adding information about </a:t>
            </a:r>
            <a:r>
              <a:rPr lang="en-US" sz="1200" b="1" u="sng" dirty="0">
                <a:solidFill>
                  <a:schemeClr val="tx1"/>
                </a:solidFill>
                <a:latin typeface="Century Gothic" panose="020B0502020202020204" pitchFamily="34" charset="0"/>
              </a:rPr>
              <a:t>when</a:t>
            </a:r>
            <a:r>
              <a:rPr lang="en-US" sz="1200" b="1" dirty="0">
                <a:solidFill>
                  <a:schemeClr val="tx1"/>
                </a:solidFill>
                <a:latin typeface="Century Gothic" panose="020B0502020202020204" pitchFamily="34" charset="0"/>
              </a:rPr>
              <a:t>, </a:t>
            </a:r>
            <a:r>
              <a:rPr lang="en-US" sz="1200" b="1" u="sng" dirty="0">
                <a:solidFill>
                  <a:schemeClr val="tx1"/>
                </a:solidFill>
                <a:latin typeface="Century Gothic" panose="020B0502020202020204" pitchFamily="34" charset="0"/>
              </a:rPr>
              <a:t>how</a:t>
            </a:r>
            <a:r>
              <a:rPr lang="en-US" sz="1200" b="1" dirty="0">
                <a:solidFill>
                  <a:schemeClr val="tx1"/>
                </a:solidFill>
                <a:latin typeface="Century Gothic" panose="020B0502020202020204" pitchFamily="34" charset="0"/>
              </a:rPr>
              <a:t>, </a:t>
            </a:r>
            <a:r>
              <a:rPr lang="en-US" sz="1200" b="1" u="sng" dirty="0">
                <a:solidFill>
                  <a:schemeClr val="tx1"/>
                </a:solidFill>
                <a:latin typeface="Century Gothic" panose="020B0502020202020204" pitchFamily="34" charset="0"/>
              </a:rPr>
              <a:t>where</a:t>
            </a:r>
            <a:r>
              <a:rPr lang="en-US" sz="1200" b="1" dirty="0">
                <a:solidFill>
                  <a:schemeClr val="tx1"/>
                </a:solidFill>
                <a:latin typeface="Century Gothic" panose="020B0502020202020204" pitchFamily="34" charset="0"/>
              </a:rPr>
              <a:t> or </a:t>
            </a:r>
            <a:r>
              <a:rPr lang="en-US" sz="1200" b="1" u="sng" dirty="0">
                <a:solidFill>
                  <a:schemeClr val="tx1"/>
                </a:solidFill>
                <a:latin typeface="Century Gothic" panose="020B0502020202020204" pitchFamily="34" charset="0"/>
              </a:rPr>
              <a:t>how often</a:t>
            </a:r>
            <a:r>
              <a:rPr lang="en-US" sz="1200" b="1" dirty="0">
                <a:solidFill>
                  <a:schemeClr val="tx1"/>
                </a:solidFill>
                <a:latin typeface="Century Gothic" panose="020B0502020202020204" pitchFamily="34" charset="0"/>
              </a:rPr>
              <a:t> a verb takes place.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Children should already know that a single adverb can be used in different locations within a sentence.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that adverbs can be expanded into adverbial phrases.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Adverbs (single words) can also be used as an adverbial on their own but for the purposes of introducing this area the first step is to introduce the idea of an adverbial within a sentence. </a:t>
            </a:r>
          </a:p>
          <a:p>
            <a:pPr fontAlgn="base"/>
            <a:endParaRPr lang="en-US" sz="1200" b="1" dirty="0">
              <a:solidFill>
                <a:schemeClr val="tx1"/>
              </a:solidFill>
              <a:latin typeface="Century Gothic" panose="020B0502020202020204" pitchFamily="34" charset="0"/>
            </a:endParaRPr>
          </a:p>
          <a:p>
            <a:pPr fontAlgn="base"/>
            <a:endParaRPr lang="en-US" sz="12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2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What is an adverb?</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Which part of the sentence gives us more information about the verb?</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What is an adverbial phrase?</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Can you change the adverb in this sentence?</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How do we know when/how/where the verb takes place?</a:t>
            </a:r>
          </a:p>
          <a:p>
            <a:pPr lvl="0" defTabSz="457200">
              <a:defRPr/>
            </a:pPr>
            <a:endParaRPr lang="en-GB" dirty="0">
              <a:solidFill>
                <a:schemeClr val="tx1"/>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B9599C09-5A72-42F5-9FB1-74069FC28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0A548179-0F36-4BFD-92DA-1AD9211D3A9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20437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4 – Autumn Block 3 – Fronted Adverbials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What is an Adverbial?</a:t>
            </a:r>
            <a:endParaRPr lang="en-GB" sz="1200" b="1" dirty="0">
              <a:solidFill>
                <a:schemeClr val="bg2">
                  <a:lumMod val="25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4C0970CC-0C61-4CA2-BD98-33109BE8C2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9F0B36F8-E974-4AE8-8E88-EB3D4DD1AC0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all the adverbs below.</a:t>
            </a: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3" name="Table 2">
            <a:extLst>
              <a:ext uri="{FF2B5EF4-FFF2-40B4-BE49-F238E27FC236}">
                <a16:creationId xmlns:a16="http://schemas.microsoft.com/office/drawing/2014/main" id="{C78B1559-6953-429A-8313-FECE92ED4ECC}"/>
              </a:ext>
            </a:extLst>
          </p:cNvPr>
          <p:cNvGraphicFramePr>
            <a:graphicFrameLocks noGrp="1"/>
          </p:cNvGraphicFramePr>
          <p:nvPr>
            <p:extLst>
              <p:ext uri="{D42A27DB-BD31-4B8C-83A1-F6EECF244321}">
                <p14:modId xmlns:p14="http://schemas.microsoft.com/office/powerpoint/2010/main" val="1324810428"/>
              </p:ext>
            </p:extLst>
          </p:nvPr>
        </p:nvGraphicFramePr>
        <p:xfrm>
          <a:off x="777711" y="1923068"/>
          <a:ext cx="7588578" cy="3214540"/>
        </p:xfrm>
        <a:graphic>
          <a:graphicData uri="http://schemas.openxmlformats.org/drawingml/2006/table">
            <a:tbl>
              <a:tblPr firstRow="1" bandRow="1">
                <a:tableStyleId>{5940675A-B579-460E-94D1-54222C63F5DA}</a:tableStyleId>
              </a:tblPr>
              <a:tblGrid>
                <a:gridCol w="1264763">
                  <a:extLst>
                    <a:ext uri="{9D8B030D-6E8A-4147-A177-3AD203B41FA5}">
                      <a16:colId xmlns:a16="http://schemas.microsoft.com/office/drawing/2014/main" val="2436161777"/>
                    </a:ext>
                  </a:extLst>
                </a:gridCol>
                <a:gridCol w="1264763">
                  <a:extLst>
                    <a:ext uri="{9D8B030D-6E8A-4147-A177-3AD203B41FA5}">
                      <a16:colId xmlns:a16="http://schemas.microsoft.com/office/drawing/2014/main" val="3940184090"/>
                    </a:ext>
                  </a:extLst>
                </a:gridCol>
                <a:gridCol w="1264763">
                  <a:extLst>
                    <a:ext uri="{9D8B030D-6E8A-4147-A177-3AD203B41FA5}">
                      <a16:colId xmlns:a16="http://schemas.microsoft.com/office/drawing/2014/main" val="26946869"/>
                    </a:ext>
                  </a:extLst>
                </a:gridCol>
                <a:gridCol w="1264763">
                  <a:extLst>
                    <a:ext uri="{9D8B030D-6E8A-4147-A177-3AD203B41FA5}">
                      <a16:colId xmlns:a16="http://schemas.microsoft.com/office/drawing/2014/main" val="966738983"/>
                    </a:ext>
                  </a:extLst>
                </a:gridCol>
                <a:gridCol w="1264763">
                  <a:extLst>
                    <a:ext uri="{9D8B030D-6E8A-4147-A177-3AD203B41FA5}">
                      <a16:colId xmlns:a16="http://schemas.microsoft.com/office/drawing/2014/main" val="2216191930"/>
                    </a:ext>
                  </a:extLst>
                </a:gridCol>
                <a:gridCol w="1264763">
                  <a:extLst>
                    <a:ext uri="{9D8B030D-6E8A-4147-A177-3AD203B41FA5}">
                      <a16:colId xmlns:a16="http://schemas.microsoft.com/office/drawing/2014/main" val="3264118720"/>
                    </a:ext>
                  </a:extLst>
                </a:gridCol>
              </a:tblGrid>
              <a:tr h="803635">
                <a:tc>
                  <a:txBody>
                    <a:bodyPr/>
                    <a:lstStyle/>
                    <a:p>
                      <a:pPr algn="ctr"/>
                      <a:r>
                        <a:rPr lang="en-GB" sz="2400" b="1" dirty="0">
                          <a:solidFill>
                            <a:schemeClr val="tx1"/>
                          </a:solidFill>
                          <a:latin typeface="Century Gothic" panose="020B0502020202020204" pitchFamily="34" charset="0"/>
                        </a:rPr>
                        <a:t>after</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jump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calmly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9340975"/>
                  </a:ext>
                </a:extLst>
              </a:tr>
              <a:tr h="803635">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daily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speak</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always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19152807"/>
                  </a:ext>
                </a:extLst>
              </a:tr>
              <a:tr h="8036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happily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July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the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903478"/>
                  </a:ext>
                </a:extLst>
              </a:tr>
              <a:tr h="803635">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rarely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table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tx1"/>
                          </a:solidFill>
                          <a:latin typeface="Century Gothic" panose="020B0502020202020204" pitchFamily="34" charset="0"/>
                        </a:rPr>
                        <a:t>Marcus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99942350"/>
                  </a:ext>
                </a:extLst>
              </a:tr>
            </a:tbl>
          </a:graphicData>
        </a:graphic>
      </p:graphicFrame>
      <p:pic>
        <p:nvPicPr>
          <p:cNvPr id="7" name="Picture 6" descr="A close up of a sign&#10;&#10;Description generated with high confidence">
            <a:extLst>
              <a:ext uri="{FF2B5EF4-FFF2-40B4-BE49-F238E27FC236}">
                <a16:creationId xmlns:a16="http://schemas.microsoft.com/office/drawing/2014/main" id="{32884885-9209-4BC9-8ACA-AAFC0ECBFE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F8BDF0DD-D24A-4E82-8494-F3F4164F027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all the adverbs below.</a:t>
            </a: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3" name="Table 2">
            <a:extLst>
              <a:ext uri="{FF2B5EF4-FFF2-40B4-BE49-F238E27FC236}">
                <a16:creationId xmlns:a16="http://schemas.microsoft.com/office/drawing/2014/main" id="{C78B1559-6953-429A-8313-FECE92ED4ECC}"/>
              </a:ext>
            </a:extLst>
          </p:cNvPr>
          <p:cNvGraphicFramePr>
            <a:graphicFrameLocks noGrp="1"/>
          </p:cNvGraphicFramePr>
          <p:nvPr>
            <p:extLst>
              <p:ext uri="{D42A27DB-BD31-4B8C-83A1-F6EECF244321}">
                <p14:modId xmlns:p14="http://schemas.microsoft.com/office/powerpoint/2010/main" val="2320801897"/>
              </p:ext>
            </p:extLst>
          </p:nvPr>
        </p:nvGraphicFramePr>
        <p:xfrm>
          <a:off x="777711" y="1923068"/>
          <a:ext cx="7588578" cy="3214540"/>
        </p:xfrm>
        <a:graphic>
          <a:graphicData uri="http://schemas.openxmlformats.org/drawingml/2006/table">
            <a:tbl>
              <a:tblPr firstRow="1" bandRow="1">
                <a:tableStyleId>{5940675A-B579-460E-94D1-54222C63F5DA}</a:tableStyleId>
              </a:tblPr>
              <a:tblGrid>
                <a:gridCol w="1264763">
                  <a:extLst>
                    <a:ext uri="{9D8B030D-6E8A-4147-A177-3AD203B41FA5}">
                      <a16:colId xmlns:a16="http://schemas.microsoft.com/office/drawing/2014/main" val="2436161777"/>
                    </a:ext>
                  </a:extLst>
                </a:gridCol>
                <a:gridCol w="1264763">
                  <a:extLst>
                    <a:ext uri="{9D8B030D-6E8A-4147-A177-3AD203B41FA5}">
                      <a16:colId xmlns:a16="http://schemas.microsoft.com/office/drawing/2014/main" val="3940184090"/>
                    </a:ext>
                  </a:extLst>
                </a:gridCol>
                <a:gridCol w="1264763">
                  <a:extLst>
                    <a:ext uri="{9D8B030D-6E8A-4147-A177-3AD203B41FA5}">
                      <a16:colId xmlns:a16="http://schemas.microsoft.com/office/drawing/2014/main" val="26946869"/>
                    </a:ext>
                  </a:extLst>
                </a:gridCol>
                <a:gridCol w="1264763">
                  <a:extLst>
                    <a:ext uri="{9D8B030D-6E8A-4147-A177-3AD203B41FA5}">
                      <a16:colId xmlns:a16="http://schemas.microsoft.com/office/drawing/2014/main" val="966738983"/>
                    </a:ext>
                  </a:extLst>
                </a:gridCol>
                <a:gridCol w="1264763">
                  <a:extLst>
                    <a:ext uri="{9D8B030D-6E8A-4147-A177-3AD203B41FA5}">
                      <a16:colId xmlns:a16="http://schemas.microsoft.com/office/drawing/2014/main" val="2216191930"/>
                    </a:ext>
                  </a:extLst>
                </a:gridCol>
                <a:gridCol w="1264763">
                  <a:extLst>
                    <a:ext uri="{9D8B030D-6E8A-4147-A177-3AD203B41FA5}">
                      <a16:colId xmlns:a16="http://schemas.microsoft.com/office/drawing/2014/main" val="3264118720"/>
                    </a:ext>
                  </a:extLst>
                </a:gridCol>
              </a:tblGrid>
              <a:tr h="803635">
                <a:tc>
                  <a:txBody>
                    <a:bodyPr/>
                    <a:lstStyle/>
                    <a:p>
                      <a:pPr algn="ctr"/>
                      <a:r>
                        <a:rPr lang="en-GB" sz="2400" b="1" dirty="0">
                          <a:solidFill>
                            <a:srgbClr val="FF0000"/>
                          </a:solidFill>
                          <a:latin typeface="Century Gothic" panose="020B0502020202020204" pitchFamily="34" charset="0"/>
                        </a:rPr>
                        <a:t>after</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bg1">
                              <a:lumMod val="65000"/>
                            </a:schemeClr>
                          </a:solidFill>
                          <a:latin typeface="Century Gothic" panose="020B0502020202020204" pitchFamily="34" charset="0"/>
                        </a:rPr>
                        <a:t>jump</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rgbClr val="FF0000"/>
                          </a:solidFill>
                          <a:latin typeface="Century Gothic" panose="020B0502020202020204" pitchFamily="34" charset="0"/>
                        </a:rPr>
                        <a:t>calmly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9340975"/>
                  </a:ext>
                </a:extLst>
              </a:tr>
              <a:tr h="803635">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rPr>
                        <a:t>daily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bg1">
                              <a:lumMod val="65000"/>
                            </a:schemeClr>
                          </a:solidFill>
                          <a:latin typeface="Century Gothic" panose="020B0502020202020204" pitchFamily="34" charset="0"/>
                        </a:rPr>
                        <a:t>speak</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rgbClr val="FF0000"/>
                          </a:solidFill>
                          <a:latin typeface="Century Gothic" panose="020B0502020202020204" pitchFamily="34" charset="0"/>
                        </a:rPr>
                        <a:t>always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19152807"/>
                  </a:ext>
                </a:extLst>
              </a:tr>
              <a:tr h="8036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rPr>
                        <a:t>happily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bg1">
                              <a:lumMod val="65000"/>
                            </a:schemeClr>
                          </a:solidFill>
                          <a:latin typeface="Century Gothic" panose="020B0502020202020204" pitchFamily="34" charset="0"/>
                        </a:rPr>
                        <a:t>July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bg1">
                              <a:lumMod val="65000"/>
                            </a:schemeClr>
                          </a:solidFill>
                          <a:latin typeface="Century Gothic" panose="020B0502020202020204" pitchFamily="34" charset="0"/>
                        </a:rPr>
                        <a:t>the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903478"/>
                  </a:ext>
                </a:extLst>
              </a:tr>
              <a:tr h="803635">
                <a:tc>
                  <a:txBody>
                    <a:bodyPr/>
                    <a:lstStyle/>
                    <a:p>
                      <a:pPr algn="ctr"/>
                      <a:endParaRPr lang="en-GB" sz="24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rPr>
                        <a:t>rarely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bg1">
                              <a:lumMod val="65000"/>
                            </a:schemeClr>
                          </a:solidFill>
                          <a:latin typeface="Century Gothic" panose="020B0502020202020204" pitchFamily="34" charset="0"/>
                        </a:rPr>
                        <a:t>table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chemeClr val="bg1">
                              <a:lumMod val="65000"/>
                            </a:schemeClr>
                          </a:solidFill>
                          <a:latin typeface="Century Gothic" panose="020B0502020202020204" pitchFamily="34" charset="0"/>
                        </a:rPr>
                        <a:t>Marcus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99942350"/>
                  </a:ext>
                </a:extLst>
              </a:tr>
            </a:tbl>
          </a:graphicData>
        </a:graphic>
      </p:graphicFrame>
      <p:sp>
        <p:nvSpPr>
          <p:cNvPr id="2" name="Oval 1">
            <a:extLst>
              <a:ext uri="{FF2B5EF4-FFF2-40B4-BE49-F238E27FC236}">
                <a16:creationId xmlns:a16="http://schemas.microsoft.com/office/drawing/2014/main" id="{1351DA0D-2458-4C16-B205-E0013BB64BBE}"/>
              </a:ext>
            </a:extLst>
          </p:cNvPr>
          <p:cNvSpPr/>
          <p:nvPr/>
        </p:nvSpPr>
        <p:spPr>
          <a:xfrm>
            <a:off x="777711" y="2061590"/>
            <a:ext cx="1253765" cy="57503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A65E6997-885A-4D73-9B55-DDB0679D758B}"/>
              </a:ext>
            </a:extLst>
          </p:cNvPr>
          <p:cNvSpPr/>
          <p:nvPr/>
        </p:nvSpPr>
        <p:spPr>
          <a:xfrm>
            <a:off x="2044176" y="2853965"/>
            <a:ext cx="1253765" cy="57503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561CE9B0-FFDD-4764-B0AA-E41641443756}"/>
              </a:ext>
            </a:extLst>
          </p:cNvPr>
          <p:cNvSpPr/>
          <p:nvPr/>
        </p:nvSpPr>
        <p:spPr>
          <a:xfrm>
            <a:off x="777711" y="3663310"/>
            <a:ext cx="1253765" cy="57503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E56A0641-BA40-4EB3-9FDB-A606B6063627}"/>
              </a:ext>
            </a:extLst>
          </p:cNvPr>
          <p:cNvSpPr/>
          <p:nvPr/>
        </p:nvSpPr>
        <p:spPr>
          <a:xfrm>
            <a:off x="2031475" y="4472680"/>
            <a:ext cx="1253765" cy="57503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6EC812F-E626-49B2-BCF1-780728AF0A51}"/>
              </a:ext>
            </a:extLst>
          </p:cNvPr>
          <p:cNvSpPr/>
          <p:nvPr/>
        </p:nvSpPr>
        <p:spPr>
          <a:xfrm>
            <a:off x="5841475" y="2061590"/>
            <a:ext cx="1253765" cy="57503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6CD35262-3B61-488D-B0BA-FF4E51465C8D}"/>
              </a:ext>
            </a:extLst>
          </p:cNvPr>
          <p:cNvSpPr/>
          <p:nvPr/>
        </p:nvSpPr>
        <p:spPr>
          <a:xfrm>
            <a:off x="7112524" y="2853965"/>
            <a:ext cx="1253765" cy="57503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descr="A close up of a sign&#10;&#10;Description generated with high confidence">
            <a:extLst>
              <a:ext uri="{FF2B5EF4-FFF2-40B4-BE49-F238E27FC236}">
                <a16:creationId xmlns:a16="http://schemas.microsoft.com/office/drawing/2014/main" id="{37EDA4DC-B1B0-4CD0-BC04-4DED227029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450103C9-4830-4EAE-B36D-09F13CF4399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55398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Label the verb (V) and adverb (A)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We wrote carefully in our new books.</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784FB6E9-3849-4790-A13C-7FED4FA7D906}"/>
              </a:ext>
            </a:extLst>
          </p:cNvPr>
          <p:cNvGrpSpPr/>
          <p:nvPr/>
        </p:nvGrpSpPr>
        <p:grpSpPr>
          <a:xfrm>
            <a:off x="1259151" y="2231057"/>
            <a:ext cx="527076" cy="729483"/>
            <a:chOff x="777922" y="1608667"/>
            <a:chExt cx="360000" cy="498246"/>
          </a:xfrm>
          <a:solidFill>
            <a:schemeClr val="bg1"/>
          </a:solidFill>
        </p:grpSpPr>
        <p:sp>
          <p:nvSpPr>
            <p:cNvPr id="7" name="Rectangle: Rounded Corners 6">
              <a:extLst>
                <a:ext uri="{FF2B5EF4-FFF2-40B4-BE49-F238E27FC236}">
                  <a16:creationId xmlns:a16="http://schemas.microsoft.com/office/drawing/2014/main" id="{2B29FE02-C113-45BC-94CF-90667991293D}"/>
                </a:ext>
              </a:extLst>
            </p:cNvPr>
            <p:cNvSpPr/>
            <p:nvPr/>
          </p:nvSpPr>
          <p:spPr>
            <a:xfrm>
              <a:off x="777922" y="1746913"/>
              <a:ext cx="360000" cy="360000"/>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E36FD2C9-39AD-46E5-9C59-6C67518BAF4B}"/>
                </a:ext>
              </a:extLst>
            </p:cNvPr>
            <p:cNvCxnSpPr>
              <a:cxnSpLocks/>
              <a:stCxn id="7" idx="0"/>
            </p:cNvCxnSpPr>
            <p:nvPr/>
          </p:nvCxnSpPr>
          <p:spPr>
            <a:xfrm flipV="1">
              <a:off x="957922" y="1608667"/>
              <a:ext cx="0" cy="138246"/>
            </a:xfrm>
            <a:prstGeom prst="straightConnector1">
              <a:avLst/>
            </a:prstGeom>
            <a:grp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F871A558-4430-4F7E-BBE6-DA42D28CCD3D}"/>
              </a:ext>
            </a:extLst>
          </p:cNvPr>
          <p:cNvGrpSpPr/>
          <p:nvPr/>
        </p:nvGrpSpPr>
        <p:grpSpPr>
          <a:xfrm>
            <a:off x="2668413" y="2231057"/>
            <a:ext cx="527076" cy="729483"/>
            <a:chOff x="777922" y="1608667"/>
            <a:chExt cx="360000" cy="498246"/>
          </a:xfrm>
          <a:solidFill>
            <a:schemeClr val="bg1"/>
          </a:solidFill>
        </p:grpSpPr>
        <p:sp>
          <p:nvSpPr>
            <p:cNvPr id="10" name="Rectangle: Rounded Corners 9">
              <a:extLst>
                <a:ext uri="{FF2B5EF4-FFF2-40B4-BE49-F238E27FC236}">
                  <a16:creationId xmlns:a16="http://schemas.microsoft.com/office/drawing/2014/main" id="{9A77FD01-50FF-4F1A-BE4F-B9076DE6CDF1}"/>
                </a:ext>
              </a:extLst>
            </p:cNvPr>
            <p:cNvSpPr/>
            <p:nvPr/>
          </p:nvSpPr>
          <p:spPr>
            <a:xfrm>
              <a:off x="777922" y="1746913"/>
              <a:ext cx="360000" cy="360000"/>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a:extLst>
                <a:ext uri="{FF2B5EF4-FFF2-40B4-BE49-F238E27FC236}">
                  <a16:creationId xmlns:a16="http://schemas.microsoft.com/office/drawing/2014/main" id="{8440B1BD-D05E-44AF-A2FF-812D7AD13956}"/>
                </a:ext>
              </a:extLst>
            </p:cNvPr>
            <p:cNvCxnSpPr>
              <a:cxnSpLocks/>
              <a:stCxn id="10" idx="0"/>
            </p:cNvCxnSpPr>
            <p:nvPr/>
          </p:nvCxnSpPr>
          <p:spPr>
            <a:xfrm flipV="1">
              <a:off x="957922" y="1608667"/>
              <a:ext cx="0" cy="138246"/>
            </a:xfrm>
            <a:prstGeom prst="straightConnector1">
              <a:avLst/>
            </a:prstGeom>
            <a:grp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B264F122-F431-45D4-ABEB-B3310386115B}"/>
              </a:ext>
            </a:extLst>
          </p:cNvPr>
          <p:cNvGrpSpPr/>
          <p:nvPr/>
        </p:nvGrpSpPr>
        <p:grpSpPr>
          <a:xfrm>
            <a:off x="4864034" y="2231057"/>
            <a:ext cx="527076" cy="729483"/>
            <a:chOff x="777922" y="1608667"/>
            <a:chExt cx="360000" cy="498246"/>
          </a:xfrm>
          <a:solidFill>
            <a:schemeClr val="bg1"/>
          </a:solidFill>
        </p:grpSpPr>
        <p:sp>
          <p:nvSpPr>
            <p:cNvPr id="13" name="Rectangle: Rounded Corners 12">
              <a:extLst>
                <a:ext uri="{FF2B5EF4-FFF2-40B4-BE49-F238E27FC236}">
                  <a16:creationId xmlns:a16="http://schemas.microsoft.com/office/drawing/2014/main" id="{3A5EB5C0-80B1-4940-B135-8D4182718EB3}"/>
                </a:ext>
              </a:extLst>
            </p:cNvPr>
            <p:cNvSpPr/>
            <p:nvPr/>
          </p:nvSpPr>
          <p:spPr>
            <a:xfrm>
              <a:off x="777922" y="1746913"/>
              <a:ext cx="360000" cy="360000"/>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DA276A97-E8E7-43BE-8C13-F3CBAD17FAC2}"/>
                </a:ext>
              </a:extLst>
            </p:cNvPr>
            <p:cNvCxnSpPr>
              <a:cxnSpLocks/>
              <a:stCxn id="13" idx="0"/>
            </p:cNvCxnSpPr>
            <p:nvPr/>
          </p:nvCxnSpPr>
          <p:spPr>
            <a:xfrm flipV="1">
              <a:off x="957922" y="1608667"/>
              <a:ext cx="0" cy="138246"/>
            </a:xfrm>
            <a:prstGeom prst="straightConnector1">
              <a:avLst/>
            </a:prstGeom>
            <a:grp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5" name="Picture 14" descr="A close up of a sign&#10;&#10;Description generated with high confidence">
            <a:extLst>
              <a:ext uri="{FF2B5EF4-FFF2-40B4-BE49-F238E27FC236}">
                <a16:creationId xmlns:a16="http://schemas.microsoft.com/office/drawing/2014/main" id="{77EECEC1-CA95-42F7-B4E1-AF2EFC77E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0" name="TextBox 8">
            <a:extLst>
              <a:ext uri="{FF2B5EF4-FFF2-40B4-BE49-F238E27FC236}">
                <a16:creationId xmlns:a16="http://schemas.microsoft.com/office/drawing/2014/main" id="{D21893D1-03DC-4AC9-827C-E7BDCE09A17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28599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Label the verb (V) and adverb (A)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We wrote carefully in our new books.</a:t>
            </a:r>
          </a:p>
          <a:p>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784FB6E9-3849-4790-A13C-7FED4FA7D906}"/>
              </a:ext>
            </a:extLst>
          </p:cNvPr>
          <p:cNvGrpSpPr/>
          <p:nvPr/>
        </p:nvGrpSpPr>
        <p:grpSpPr>
          <a:xfrm>
            <a:off x="1259151" y="2231057"/>
            <a:ext cx="527076" cy="729483"/>
            <a:chOff x="777922" y="1608667"/>
            <a:chExt cx="360000" cy="498246"/>
          </a:xfrm>
          <a:solidFill>
            <a:schemeClr val="bg1"/>
          </a:solidFill>
        </p:grpSpPr>
        <p:sp>
          <p:nvSpPr>
            <p:cNvPr id="7" name="Rectangle: Rounded Corners 6">
              <a:extLst>
                <a:ext uri="{FF2B5EF4-FFF2-40B4-BE49-F238E27FC236}">
                  <a16:creationId xmlns:a16="http://schemas.microsoft.com/office/drawing/2014/main" id="{2B29FE02-C113-45BC-94CF-90667991293D}"/>
                </a:ext>
              </a:extLst>
            </p:cNvPr>
            <p:cNvSpPr/>
            <p:nvPr/>
          </p:nvSpPr>
          <p:spPr>
            <a:xfrm>
              <a:off x="777922" y="1746913"/>
              <a:ext cx="360000" cy="360000"/>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V</a:t>
              </a:r>
            </a:p>
          </p:txBody>
        </p:sp>
        <p:cxnSp>
          <p:nvCxnSpPr>
            <p:cNvPr id="8" name="Straight Arrow Connector 7">
              <a:extLst>
                <a:ext uri="{FF2B5EF4-FFF2-40B4-BE49-F238E27FC236}">
                  <a16:creationId xmlns:a16="http://schemas.microsoft.com/office/drawing/2014/main" id="{E36FD2C9-39AD-46E5-9C59-6C67518BAF4B}"/>
                </a:ext>
              </a:extLst>
            </p:cNvPr>
            <p:cNvCxnSpPr>
              <a:cxnSpLocks/>
              <a:stCxn id="7" idx="0"/>
            </p:cNvCxnSpPr>
            <p:nvPr/>
          </p:nvCxnSpPr>
          <p:spPr>
            <a:xfrm flipV="1">
              <a:off x="957922" y="1608667"/>
              <a:ext cx="0" cy="138246"/>
            </a:xfrm>
            <a:prstGeom prst="straightConnector1">
              <a:avLst/>
            </a:prstGeom>
            <a:grp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F871A558-4430-4F7E-BBE6-DA42D28CCD3D}"/>
              </a:ext>
            </a:extLst>
          </p:cNvPr>
          <p:cNvGrpSpPr/>
          <p:nvPr/>
        </p:nvGrpSpPr>
        <p:grpSpPr>
          <a:xfrm>
            <a:off x="2668413" y="2231057"/>
            <a:ext cx="527076" cy="729483"/>
            <a:chOff x="777922" y="1608667"/>
            <a:chExt cx="360000" cy="498246"/>
          </a:xfrm>
          <a:solidFill>
            <a:schemeClr val="bg1"/>
          </a:solidFill>
        </p:grpSpPr>
        <p:sp>
          <p:nvSpPr>
            <p:cNvPr id="10" name="Rectangle: Rounded Corners 9">
              <a:extLst>
                <a:ext uri="{FF2B5EF4-FFF2-40B4-BE49-F238E27FC236}">
                  <a16:creationId xmlns:a16="http://schemas.microsoft.com/office/drawing/2014/main" id="{9A77FD01-50FF-4F1A-BE4F-B9076DE6CDF1}"/>
                </a:ext>
              </a:extLst>
            </p:cNvPr>
            <p:cNvSpPr/>
            <p:nvPr/>
          </p:nvSpPr>
          <p:spPr>
            <a:xfrm>
              <a:off x="777922" y="1746913"/>
              <a:ext cx="360000" cy="360000"/>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latin typeface="Century Gothic" panose="020B0502020202020204" pitchFamily="34" charset="0"/>
                </a:rPr>
                <a:t>A</a:t>
              </a:r>
            </a:p>
          </p:txBody>
        </p:sp>
        <p:cxnSp>
          <p:nvCxnSpPr>
            <p:cNvPr id="11" name="Straight Arrow Connector 10">
              <a:extLst>
                <a:ext uri="{FF2B5EF4-FFF2-40B4-BE49-F238E27FC236}">
                  <a16:creationId xmlns:a16="http://schemas.microsoft.com/office/drawing/2014/main" id="{8440B1BD-D05E-44AF-A2FF-812D7AD13956}"/>
                </a:ext>
              </a:extLst>
            </p:cNvPr>
            <p:cNvCxnSpPr>
              <a:cxnSpLocks/>
              <a:stCxn id="10" idx="0"/>
            </p:cNvCxnSpPr>
            <p:nvPr/>
          </p:nvCxnSpPr>
          <p:spPr>
            <a:xfrm flipV="1">
              <a:off x="957922" y="1608667"/>
              <a:ext cx="0" cy="138246"/>
            </a:xfrm>
            <a:prstGeom prst="straightConnector1">
              <a:avLst/>
            </a:prstGeom>
            <a:grp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B264F122-F431-45D4-ABEB-B3310386115B}"/>
              </a:ext>
            </a:extLst>
          </p:cNvPr>
          <p:cNvGrpSpPr/>
          <p:nvPr/>
        </p:nvGrpSpPr>
        <p:grpSpPr>
          <a:xfrm>
            <a:off x="4864034" y="2231057"/>
            <a:ext cx="527076" cy="729483"/>
            <a:chOff x="777922" y="1608667"/>
            <a:chExt cx="360000" cy="498246"/>
          </a:xfrm>
          <a:solidFill>
            <a:schemeClr val="bg1"/>
          </a:solidFill>
        </p:grpSpPr>
        <p:sp>
          <p:nvSpPr>
            <p:cNvPr id="13" name="Rectangle: Rounded Corners 12">
              <a:extLst>
                <a:ext uri="{FF2B5EF4-FFF2-40B4-BE49-F238E27FC236}">
                  <a16:creationId xmlns:a16="http://schemas.microsoft.com/office/drawing/2014/main" id="{3A5EB5C0-80B1-4940-B135-8D4182718EB3}"/>
                </a:ext>
              </a:extLst>
            </p:cNvPr>
            <p:cNvSpPr/>
            <p:nvPr/>
          </p:nvSpPr>
          <p:spPr>
            <a:xfrm>
              <a:off x="777922" y="1746913"/>
              <a:ext cx="360000" cy="360000"/>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DA276A97-E8E7-43BE-8C13-F3CBAD17FAC2}"/>
                </a:ext>
              </a:extLst>
            </p:cNvPr>
            <p:cNvCxnSpPr>
              <a:cxnSpLocks/>
              <a:stCxn id="13" idx="0"/>
            </p:cNvCxnSpPr>
            <p:nvPr/>
          </p:nvCxnSpPr>
          <p:spPr>
            <a:xfrm flipV="1">
              <a:off x="957922" y="1608667"/>
              <a:ext cx="0" cy="138246"/>
            </a:xfrm>
            <a:prstGeom prst="straightConnector1">
              <a:avLst/>
            </a:prstGeom>
            <a:grp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5" name="Picture 14" descr="A close up of a sign&#10;&#10;Description generated with high confidence">
            <a:extLst>
              <a:ext uri="{FF2B5EF4-FFF2-40B4-BE49-F238E27FC236}">
                <a16:creationId xmlns:a16="http://schemas.microsoft.com/office/drawing/2014/main" id="{24F80900-23EF-4904-B0D5-038977D560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0" name="TextBox 8">
            <a:extLst>
              <a:ext uri="{FF2B5EF4-FFF2-40B4-BE49-F238E27FC236}">
                <a16:creationId xmlns:a16="http://schemas.microsoft.com/office/drawing/2014/main" id="{18D6F48B-CACA-4E37-AD80-63B7684C6BB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299377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adverbial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A big lion roared.</a:t>
            </a: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We chatted</a:t>
            </a:r>
          </a:p>
          <a:p>
            <a:pPr lvl="0" defTabSz="685800">
              <a:defRPr/>
            </a:pPr>
            <a:endParaRPr lang="en-GB" sz="28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All of a sudden,</a:t>
            </a:r>
          </a:p>
          <a:p>
            <a:pPr lvl="0" defTabSz="685800">
              <a:defRPr/>
            </a:pPr>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
        <p:nvSpPr>
          <p:cNvPr id="6" name="Rectangle: Rounded Corners 5">
            <a:extLst>
              <a:ext uri="{FF2B5EF4-FFF2-40B4-BE49-F238E27FC236}">
                <a16:creationId xmlns:a16="http://schemas.microsoft.com/office/drawing/2014/main" id="{462D4649-B3A2-49EE-8CB2-5813A86C1E0C}"/>
              </a:ext>
            </a:extLst>
          </p:cNvPr>
          <p:cNvSpPr/>
          <p:nvPr/>
        </p:nvSpPr>
        <p:spPr>
          <a:xfrm>
            <a:off x="3679818" y="1773442"/>
            <a:ext cx="527076" cy="52707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2CBD80C-2A5C-42BF-AC91-8174C98ABD1D}"/>
              </a:ext>
            </a:extLst>
          </p:cNvPr>
          <p:cNvSpPr/>
          <p:nvPr/>
        </p:nvSpPr>
        <p:spPr>
          <a:xfrm>
            <a:off x="3679818" y="2628090"/>
            <a:ext cx="527076" cy="52707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50DDF74D-0758-4472-ADCB-4A64A663F9D5}"/>
              </a:ext>
            </a:extLst>
          </p:cNvPr>
          <p:cNvSpPr/>
          <p:nvPr/>
        </p:nvSpPr>
        <p:spPr>
          <a:xfrm>
            <a:off x="3679818" y="3482737"/>
            <a:ext cx="527076" cy="52707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close up of a sign&#10;&#10;Description generated with high confidence">
            <a:extLst>
              <a:ext uri="{FF2B5EF4-FFF2-40B4-BE49-F238E27FC236}">
                <a16:creationId xmlns:a16="http://schemas.microsoft.com/office/drawing/2014/main" id="{EBF07499-D391-4E9A-8CF7-C076C2DC9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EB1042B7-806F-4CCC-A2B4-7CB85DDA8DD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000092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F92B1998-2AE1-4DE2-8674-6BA1BEDD5F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schemas.microsoft.com/office/2006/metadata/properties"/>
    <ds:schemaRef ds:uri="http://schemas.microsoft.com/sharepoint/v3"/>
    <ds:schemaRef ds:uri="86144f90-c7b6-48d0-aae5-f5e9e48cc3df"/>
    <ds:schemaRef ds:uri="http://purl.org/dc/terms/"/>
    <ds:schemaRef ds:uri="0f0ae0ff-29c4-4766-b250-c1a9bee8d430"/>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534</TotalTime>
  <Words>1069</Words>
  <Application>Microsoft Office PowerPoint</Application>
  <PresentationFormat>On-screen Show (4:3)</PresentationFormat>
  <Paragraphs>245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Lily Stenning</cp:lastModifiedBy>
  <cp:revision>16</cp:revision>
  <dcterms:created xsi:type="dcterms:W3CDTF">2018-03-17T10:08:43Z</dcterms:created>
  <dcterms:modified xsi:type="dcterms:W3CDTF">2021-12-14T19:12:51Z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