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9" r:id="rId1"/>
  </p:sldMasterIdLst>
  <p:notesMasterIdLst>
    <p:notesMasterId r:id="rId23"/>
  </p:notesMasterIdLst>
  <p:sldIdLst>
    <p:sldId id="256" r:id="rId2"/>
    <p:sldId id="257" r:id="rId3"/>
    <p:sldId id="325" r:id="rId4"/>
    <p:sldId id="326" r:id="rId5"/>
    <p:sldId id="309" r:id="rId6"/>
    <p:sldId id="311" r:id="rId7"/>
    <p:sldId id="308" r:id="rId8"/>
    <p:sldId id="312" r:id="rId9"/>
    <p:sldId id="313" r:id="rId10"/>
    <p:sldId id="314" r:id="rId11"/>
    <p:sldId id="315" r:id="rId12"/>
    <p:sldId id="323" r:id="rId13"/>
    <p:sldId id="316" r:id="rId14"/>
    <p:sldId id="324" r:id="rId15"/>
    <p:sldId id="317" r:id="rId16"/>
    <p:sldId id="318" r:id="rId17"/>
    <p:sldId id="319" r:id="rId18"/>
    <p:sldId id="322" r:id="rId19"/>
    <p:sldId id="320" r:id="rId20"/>
    <p:sldId id="321" r:id="rId21"/>
    <p:sldId id="28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903"/>
  </p:normalViewPr>
  <p:slideViewPr>
    <p:cSldViewPr snapToGrid="0" snapToObjects="1">
      <p:cViewPr varScale="1">
        <p:scale>
          <a:sx n="122" d="100"/>
          <a:sy n="122" d="100"/>
        </p:scale>
        <p:origin x="11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5A78D-932C-EA41-B119-A25610344BC7}"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CE61F-D7F5-9A48-9B24-90D9958592C7}" type="slidenum">
              <a:rPr lang="en-US" smtClean="0"/>
              <a:t>‹#›</a:t>
            </a:fld>
            <a:endParaRPr lang="en-US"/>
          </a:p>
        </p:txBody>
      </p:sp>
    </p:spTree>
    <p:extLst>
      <p:ext uri="{BB962C8B-B14F-4D97-AF65-F5344CB8AC3E}">
        <p14:creationId xmlns:p14="http://schemas.microsoft.com/office/powerpoint/2010/main" val="2612046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3/25/2022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FAEF9944-A4F6-4C59-AEBD-678D6480B8EA}"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6648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099999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091931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147245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96997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27949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378216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823187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58572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212016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3/25/2022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99606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3/25/2022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42564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9" name="Picture 8" descr="A group of children in a classroom&#10;&#10;Description automatically generated with medium confidence">
            <a:extLst>
              <a:ext uri="{FF2B5EF4-FFF2-40B4-BE49-F238E27FC236}">
                <a16:creationId xmlns:a16="http://schemas.microsoft.com/office/drawing/2014/main" id="{F17B494F-2128-3944-9501-797653351120}"/>
              </a:ext>
            </a:extLst>
          </p:cNvPr>
          <p:cNvPicPr>
            <a:picLocks noChangeAspect="1"/>
          </p:cNvPicPr>
          <p:nvPr/>
        </p:nvPicPr>
        <p:blipFill rotWithShape="1">
          <a:blip r:embed="rId3"/>
          <a:srcRect r="15496"/>
          <a:stretch/>
        </p:blipFill>
        <p:spPr>
          <a:xfrm rot="5400000">
            <a:off x="7048971" y="2246861"/>
            <a:ext cx="2663880" cy="2364278"/>
          </a:xfrm>
          <a:prstGeom prst="rect">
            <a:avLst/>
          </a:prstGeom>
          <a:ln>
            <a:noFill/>
          </a:ln>
          <a:effectLst>
            <a:softEdge rad="112500"/>
          </a:effectLst>
        </p:spPr>
      </p:pic>
      <p:pic>
        <p:nvPicPr>
          <p:cNvPr id="7" name="Picture 6" descr="A group of children posing for a photo&#10;&#10;Description automatically generated">
            <a:extLst>
              <a:ext uri="{FF2B5EF4-FFF2-40B4-BE49-F238E27FC236}">
                <a16:creationId xmlns:a16="http://schemas.microsoft.com/office/drawing/2014/main" id="{D2B57DE8-EC01-4A44-8C24-C1A42C27CFB5}"/>
              </a:ext>
            </a:extLst>
          </p:cNvPr>
          <p:cNvPicPr>
            <a:picLocks noChangeAspect="1"/>
          </p:cNvPicPr>
          <p:nvPr/>
        </p:nvPicPr>
        <p:blipFill rotWithShape="1">
          <a:blip r:embed="rId4"/>
          <a:srcRect t="16643" r="-2" b="7959"/>
          <a:stretch/>
        </p:blipFill>
        <p:spPr>
          <a:xfrm>
            <a:off x="4407667" y="359975"/>
            <a:ext cx="2365523" cy="1337641"/>
          </a:xfrm>
          <a:prstGeom prst="rect">
            <a:avLst/>
          </a:prstGeom>
          <a:ln>
            <a:noFill/>
          </a:ln>
          <a:effectLst>
            <a:softEdge rad="112500"/>
          </a:effectLst>
        </p:spPr>
      </p:pic>
      <p:pic>
        <p:nvPicPr>
          <p:cNvPr id="13" name="Picture 12" descr="A group of people sitting at a table with notebooks and books&#10;&#10;Description automatically generated with low confidence">
            <a:extLst>
              <a:ext uri="{FF2B5EF4-FFF2-40B4-BE49-F238E27FC236}">
                <a16:creationId xmlns:a16="http://schemas.microsoft.com/office/drawing/2014/main" id="{BF9439E0-426C-674D-AD06-A74F7253FE98}"/>
              </a:ext>
            </a:extLst>
          </p:cNvPr>
          <p:cNvPicPr>
            <a:picLocks noChangeAspect="1"/>
          </p:cNvPicPr>
          <p:nvPr/>
        </p:nvPicPr>
        <p:blipFill>
          <a:blip r:embed="rId5"/>
          <a:stretch>
            <a:fillRect/>
          </a:stretch>
        </p:blipFill>
        <p:spPr>
          <a:xfrm>
            <a:off x="7096676" y="103209"/>
            <a:ext cx="2520298" cy="1890224"/>
          </a:xfrm>
          <a:prstGeom prst="rect">
            <a:avLst/>
          </a:prstGeom>
          <a:ln>
            <a:noFill/>
          </a:ln>
          <a:effectLst>
            <a:softEdge rad="112500"/>
          </a:effectLst>
        </p:spPr>
      </p:pic>
      <p:pic>
        <p:nvPicPr>
          <p:cNvPr id="17" name="Picture 16" descr="A picture containing outdoor, person&#10;&#10;Description automatically generated">
            <a:extLst>
              <a:ext uri="{FF2B5EF4-FFF2-40B4-BE49-F238E27FC236}">
                <a16:creationId xmlns:a16="http://schemas.microsoft.com/office/drawing/2014/main" id="{DD0DD092-2BD3-B448-AEF1-D30988E4A58C}"/>
              </a:ext>
            </a:extLst>
          </p:cNvPr>
          <p:cNvPicPr>
            <a:picLocks noChangeAspect="1"/>
          </p:cNvPicPr>
          <p:nvPr/>
        </p:nvPicPr>
        <p:blipFill>
          <a:blip r:embed="rId6"/>
          <a:stretch>
            <a:fillRect/>
          </a:stretch>
        </p:blipFill>
        <p:spPr>
          <a:xfrm rot="5400000">
            <a:off x="9782896" y="479030"/>
            <a:ext cx="2413013" cy="1809760"/>
          </a:xfrm>
          <a:prstGeom prst="rect">
            <a:avLst/>
          </a:prstGeom>
          <a:ln>
            <a:noFill/>
          </a:ln>
          <a:effectLst>
            <a:softEdge rad="112500"/>
          </a:effectLst>
        </p:spPr>
      </p:pic>
      <p:pic>
        <p:nvPicPr>
          <p:cNvPr id="21" name="Picture 20">
            <a:extLst>
              <a:ext uri="{FF2B5EF4-FFF2-40B4-BE49-F238E27FC236}">
                <a16:creationId xmlns:a16="http://schemas.microsoft.com/office/drawing/2014/main" id="{750B01A8-5EAD-BD4D-B6E6-97E9E2B39DE4}"/>
              </a:ext>
            </a:extLst>
          </p:cNvPr>
          <p:cNvPicPr>
            <a:picLocks noChangeAspect="1"/>
          </p:cNvPicPr>
          <p:nvPr/>
        </p:nvPicPr>
        <p:blipFill>
          <a:blip r:embed="rId7"/>
          <a:stretch>
            <a:fillRect/>
          </a:stretch>
        </p:blipFill>
        <p:spPr>
          <a:xfrm rot="5400000">
            <a:off x="9940633" y="2993695"/>
            <a:ext cx="2232743" cy="1674557"/>
          </a:xfrm>
          <a:prstGeom prst="rect">
            <a:avLst/>
          </a:prstGeom>
          <a:ln>
            <a:noFill/>
          </a:ln>
          <a:effectLst>
            <a:softEdge rad="112500"/>
          </a:effectLst>
        </p:spPr>
      </p:pic>
      <p:pic>
        <p:nvPicPr>
          <p:cNvPr id="58" name="Picture 57" descr="A group of children in red uniforms&#10;&#10;Description automatically generated with low confidence">
            <a:extLst>
              <a:ext uri="{FF2B5EF4-FFF2-40B4-BE49-F238E27FC236}">
                <a16:creationId xmlns:a16="http://schemas.microsoft.com/office/drawing/2014/main" id="{5E377CA4-3498-994F-8D3C-C04CA8286A8D}"/>
              </a:ext>
            </a:extLst>
          </p:cNvPr>
          <p:cNvPicPr>
            <a:picLocks noChangeAspect="1"/>
          </p:cNvPicPr>
          <p:nvPr/>
        </p:nvPicPr>
        <p:blipFill rotWithShape="1">
          <a:blip r:embed="rId8"/>
          <a:srcRect t="5983" r="-2" b="18990"/>
          <a:stretch/>
        </p:blipFill>
        <p:spPr>
          <a:xfrm>
            <a:off x="533990" y="359975"/>
            <a:ext cx="3701995" cy="2083080"/>
          </a:xfrm>
          <a:prstGeom prst="rect">
            <a:avLst/>
          </a:prstGeom>
          <a:ln>
            <a:noFill/>
          </a:ln>
          <a:effectLst>
            <a:softEdge rad="112500"/>
          </a:effectLst>
        </p:spPr>
      </p:pic>
      <p:sp>
        <p:nvSpPr>
          <p:cNvPr id="62" name="TextBox 61">
            <a:extLst>
              <a:ext uri="{FF2B5EF4-FFF2-40B4-BE49-F238E27FC236}">
                <a16:creationId xmlns:a16="http://schemas.microsoft.com/office/drawing/2014/main" id="{0CD1B562-F2BC-7647-9814-9FE63DCEFBB1}"/>
              </a:ext>
            </a:extLst>
          </p:cNvPr>
          <p:cNvSpPr txBox="1"/>
          <p:nvPr/>
        </p:nvSpPr>
        <p:spPr>
          <a:xfrm>
            <a:off x="497940" y="3830973"/>
            <a:ext cx="9924460" cy="2862322"/>
          </a:xfrm>
          <a:prstGeom prst="rect">
            <a:avLst/>
          </a:prstGeom>
          <a:noFill/>
        </p:spPr>
        <p:txBody>
          <a:bodyPr wrap="square" rtlCol="0">
            <a:spAutoFit/>
          </a:bodyPr>
          <a:lstStyle/>
          <a:p>
            <a:endParaRPr lang="en-US" dirty="0">
              <a:latin typeface="Chalkboard" panose="03050602040202020205" pitchFamily="66" charset="77"/>
            </a:endParaRPr>
          </a:p>
          <a:p>
            <a:r>
              <a:rPr lang="en-US" sz="3600" dirty="0">
                <a:latin typeface="Chalkboard" panose="03050602040202020205" pitchFamily="66" charset="77"/>
              </a:rPr>
              <a:t>Year 2 SATs </a:t>
            </a:r>
          </a:p>
          <a:p>
            <a:endParaRPr lang="en-US" sz="3600" dirty="0">
              <a:latin typeface="Chalkboard" panose="03050602040202020205" pitchFamily="66" charset="77"/>
            </a:endParaRPr>
          </a:p>
          <a:p>
            <a:r>
              <a:rPr lang="en-US" sz="3600" i="1" dirty="0">
                <a:latin typeface="Chalkboard" panose="03050602040202020205" pitchFamily="66" charset="77"/>
              </a:rPr>
              <a:t>Parents’ Meeting</a:t>
            </a:r>
          </a:p>
          <a:p>
            <a:endParaRPr lang="en-US" dirty="0">
              <a:latin typeface="Chalkboard" panose="03050602040202020205" pitchFamily="66" charset="77"/>
            </a:endParaRPr>
          </a:p>
          <a:p>
            <a:endParaRPr lang="en-US" dirty="0">
              <a:latin typeface="Chalkboard" panose="03050602040202020205" pitchFamily="66" charset="77"/>
            </a:endParaRPr>
          </a:p>
          <a:p>
            <a:r>
              <a:rPr lang="en-US" dirty="0">
                <a:latin typeface="Chalkboard" panose="03050602040202020205" pitchFamily="66" charset="77"/>
              </a:rPr>
              <a:t>														Wednesday 23</a:t>
            </a:r>
            <a:r>
              <a:rPr lang="en-US" baseline="30000" dirty="0">
                <a:latin typeface="Chalkboard" panose="03050602040202020205" pitchFamily="66" charset="77"/>
              </a:rPr>
              <a:t>rd</a:t>
            </a:r>
            <a:r>
              <a:rPr lang="en-US" dirty="0">
                <a:latin typeface="Chalkboard" panose="03050602040202020205" pitchFamily="66" charset="77"/>
              </a:rPr>
              <a:t> March 2022</a:t>
            </a:r>
          </a:p>
        </p:txBody>
      </p:sp>
      <p:sp>
        <p:nvSpPr>
          <p:cNvPr id="26" name="Title 25">
            <a:extLst>
              <a:ext uri="{FF2B5EF4-FFF2-40B4-BE49-F238E27FC236}">
                <a16:creationId xmlns:a16="http://schemas.microsoft.com/office/drawing/2014/main" id="{ABE4BDB9-2E95-1048-B379-53A06DF5D580}"/>
              </a:ext>
            </a:extLst>
          </p:cNvPr>
          <p:cNvSpPr>
            <a:spLocks noGrp="1"/>
          </p:cNvSpPr>
          <p:nvPr>
            <p:ph type="ctrTitle"/>
          </p:nvPr>
        </p:nvSpPr>
        <p:spPr>
          <a:xfrm>
            <a:off x="533990" y="1028795"/>
            <a:ext cx="8637073" cy="2541431"/>
          </a:xfrm>
        </p:spPr>
        <p:txBody>
          <a:bodyPr/>
          <a:lstStyle/>
          <a:p>
            <a:r>
              <a:rPr lang="en-US" dirty="0">
                <a:latin typeface="Chalkboard" panose="03050602040202020205" pitchFamily="66" charset="77"/>
              </a:rPr>
              <a:t>Welcome</a:t>
            </a: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2517712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2862322"/>
          </a:xfrm>
          <a:prstGeom prst="rect">
            <a:avLst/>
          </a:prstGeom>
          <a:noFill/>
        </p:spPr>
        <p:txBody>
          <a:bodyPr wrap="square" rtlCol="0">
            <a:spAutoFit/>
          </a:bodyPr>
          <a:lstStyle/>
          <a:p>
            <a:pPr marL="342900" indent="-342900">
              <a:buFont typeface="Wingdings" pitchFamily="2" charset="2"/>
              <a:buChar char="q"/>
            </a:pPr>
            <a:r>
              <a:rPr lang="en-GB" sz="2000" dirty="0">
                <a:latin typeface="+mj-lt"/>
              </a:rPr>
              <a:t>Read your child’s school reading book </a:t>
            </a:r>
            <a:r>
              <a:rPr lang="en-GB" sz="2000" b="1" dirty="0">
                <a:latin typeface="+mj-lt"/>
              </a:rPr>
              <a:t>with them </a:t>
            </a:r>
            <a:r>
              <a:rPr lang="en-GB" sz="2000" dirty="0">
                <a:latin typeface="+mj-lt"/>
              </a:rPr>
              <a:t>each night and ask them questions about the text. Mix it up by asking questions after each page but sometimes at the end of the whole book or chapter.</a:t>
            </a:r>
          </a:p>
          <a:p>
            <a:pPr marL="342900" indent="-342900">
              <a:buFont typeface="Wingdings" pitchFamily="2" charset="2"/>
              <a:buChar char="q"/>
            </a:pPr>
            <a:endParaRPr lang="en-GB" sz="2000" dirty="0">
              <a:latin typeface="+mj-lt"/>
            </a:endParaRPr>
          </a:p>
          <a:p>
            <a:pPr marL="342900" indent="-342900">
              <a:buFont typeface="Wingdings" pitchFamily="2" charset="2"/>
              <a:buChar char="q"/>
            </a:pPr>
            <a:r>
              <a:rPr lang="en-GB" sz="2000" dirty="0">
                <a:latin typeface="+mj-lt"/>
              </a:rPr>
              <a:t>Encourage your child to read anything and everything; sign posts, adverts, magazine/newspaper articles, a recipe book etc.</a:t>
            </a:r>
          </a:p>
          <a:p>
            <a:pPr marL="342900" indent="-342900">
              <a:buFont typeface="Wingdings" pitchFamily="2" charset="2"/>
              <a:buChar char="q"/>
            </a:pPr>
            <a:endParaRPr lang="en-GB" sz="2000" dirty="0">
              <a:latin typeface="+mj-lt"/>
            </a:endParaRPr>
          </a:p>
          <a:p>
            <a:pPr marL="342900" indent="-342900">
              <a:buFont typeface="Wingdings" pitchFamily="2" charset="2"/>
              <a:buChar char="q"/>
            </a:pPr>
            <a:r>
              <a:rPr lang="en-GB" sz="2000" dirty="0">
                <a:latin typeface="+mj-lt"/>
              </a:rPr>
              <a:t>Ask your child comprehension questions about books/stories you have read to them or about films/TV programmes they have watched.</a:t>
            </a: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How can we help at home?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738" y="5181808"/>
            <a:ext cx="1310111" cy="1445640"/>
          </a:xfrm>
          <a:prstGeom prst="rect">
            <a:avLst/>
          </a:prstGeom>
        </p:spPr>
      </p:pic>
    </p:spTree>
    <p:extLst>
      <p:ext uri="{BB962C8B-B14F-4D97-AF65-F5344CB8AC3E}">
        <p14:creationId xmlns:p14="http://schemas.microsoft.com/office/powerpoint/2010/main" val="2539564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2862322"/>
          </a:xfrm>
          <a:prstGeom prst="rect">
            <a:avLst/>
          </a:prstGeom>
          <a:noFill/>
        </p:spPr>
        <p:txBody>
          <a:bodyPr wrap="square" rtlCol="0">
            <a:spAutoFit/>
          </a:bodyPr>
          <a:lstStyle/>
          <a:p>
            <a:pPr marL="342900" indent="-342900">
              <a:buFont typeface="Wingdings" pitchFamily="2" charset="2"/>
              <a:buChar char="ü"/>
              <a:defRPr/>
            </a:pPr>
            <a:r>
              <a:rPr lang="en-GB" sz="2000" dirty="0">
                <a:latin typeface="+mj-lt"/>
              </a:rPr>
              <a:t>20 minutes approximately</a:t>
            </a:r>
          </a:p>
          <a:p>
            <a:pPr>
              <a:defRPr/>
            </a:pPr>
            <a:endParaRPr lang="en-GB" sz="2000" dirty="0">
              <a:latin typeface="+mj-lt"/>
            </a:endParaRPr>
          </a:p>
          <a:p>
            <a:pPr marL="342900" indent="-342900">
              <a:buFont typeface="Wingdings" pitchFamily="2" charset="2"/>
              <a:buChar char="ü"/>
              <a:defRPr/>
            </a:pPr>
            <a:r>
              <a:rPr lang="en-GB" sz="2000" dirty="0">
                <a:latin typeface="+mj-lt"/>
              </a:rPr>
              <a:t>25 marks </a:t>
            </a:r>
          </a:p>
          <a:p>
            <a:pPr>
              <a:defRPr/>
            </a:pPr>
            <a:endParaRPr lang="en-GB" sz="2000" dirty="0">
              <a:latin typeface="+mj-lt"/>
            </a:endParaRPr>
          </a:p>
          <a:p>
            <a:pPr marL="342900" indent="-342900">
              <a:buFont typeface="Wingdings" pitchFamily="2" charset="2"/>
              <a:buChar char="ü"/>
              <a:defRPr/>
            </a:pPr>
            <a:r>
              <a:rPr lang="en-GB" sz="2000" dirty="0">
                <a:latin typeface="+mj-lt"/>
              </a:rPr>
              <a:t>Children are given various calculations to work out with space for jottings </a:t>
            </a:r>
          </a:p>
          <a:p>
            <a:pPr>
              <a:defRPr/>
            </a:pPr>
            <a:endParaRPr lang="en-GB" sz="2000" dirty="0">
              <a:latin typeface="+mj-lt"/>
            </a:endParaRPr>
          </a:p>
          <a:p>
            <a:pPr marL="342900" indent="-342900">
              <a:buFont typeface="Wingdings" pitchFamily="2" charset="2"/>
              <a:buChar char="ü"/>
              <a:defRPr/>
            </a:pPr>
            <a:r>
              <a:rPr lang="en-GB" sz="2000" dirty="0">
                <a:latin typeface="+mj-lt"/>
              </a:rPr>
              <a:t>The questions rely on children’s basic  knowledge of number facts.</a:t>
            </a:r>
          </a:p>
          <a:p>
            <a:pPr>
              <a:defRPr/>
            </a:pPr>
            <a:endParaRPr lang="en-GB" sz="2000" dirty="0">
              <a:latin typeface="+mj-lt"/>
            </a:endParaRPr>
          </a:p>
          <a:p>
            <a:pPr marL="342900" indent="-342900">
              <a:buFont typeface="Wingdings" pitchFamily="2" charset="2"/>
              <a:buChar char="ü"/>
              <a:defRPr/>
            </a:pPr>
            <a:r>
              <a:rPr lang="en-GB" sz="2000" dirty="0">
                <a:latin typeface="+mj-lt"/>
              </a:rPr>
              <a:t>Later questions will involve division and fractions.</a:t>
            </a:r>
          </a:p>
        </p:txBody>
      </p:sp>
      <p:sp>
        <p:nvSpPr>
          <p:cNvPr id="8" name="TextBox 7">
            <a:extLst>
              <a:ext uri="{FF2B5EF4-FFF2-40B4-BE49-F238E27FC236}">
                <a16:creationId xmlns:a16="http://schemas.microsoft.com/office/drawing/2014/main" id="{3EF88526-397A-674E-ADA6-010927D63273}"/>
              </a:ext>
            </a:extLst>
          </p:cNvPr>
          <p:cNvSpPr txBox="1"/>
          <p:nvPr/>
        </p:nvSpPr>
        <p:spPr>
          <a:xfrm>
            <a:off x="585787" y="349487"/>
            <a:ext cx="5129213" cy="369332"/>
          </a:xfrm>
          <a:prstGeom prst="rect">
            <a:avLst/>
          </a:prstGeom>
          <a:noFill/>
        </p:spPr>
        <p:txBody>
          <a:bodyPr wrap="square" rtlCol="0">
            <a:spAutoFit/>
          </a:bodyPr>
          <a:lstStyle/>
          <a:p>
            <a:r>
              <a:rPr lang="en-US" b="1" dirty="0">
                <a:latin typeface="Chalkboard" panose="03050602040202020205" pitchFamily="66" charset="77"/>
              </a:rPr>
              <a:t>Arithmetic Paper</a:t>
            </a:r>
          </a:p>
        </p:txBody>
      </p:sp>
      <p:pic>
        <p:nvPicPr>
          <p:cNvPr id="7" name="Picture 1">
            <a:extLst>
              <a:ext uri="{FF2B5EF4-FFF2-40B4-BE49-F238E27FC236}">
                <a16:creationId xmlns:a16="http://schemas.microsoft.com/office/drawing/2014/main" id="{35C034CE-E1EA-794F-BDDE-AA825953FE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6152" y="688022"/>
            <a:ext cx="2529171" cy="337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127487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F88526-397A-674E-ADA6-010927D63273}"/>
              </a:ext>
            </a:extLst>
          </p:cNvPr>
          <p:cNvSpPr txBox="1"/>
          <p:nvPr/>
        </p:nvSpPr>
        <p:spPr>
          <a:xfrm>
            <a:off x="585787" y="349487"/>
            <a:ext cx="5129213" cy="369332"/>
          </a:xfrm>
          <a:prstGeom prst="rect">
            <a:avLst/>
          </a:prstGeom>
          <a:noFill/>
        </p:spPr>
        <p:txBody>
          <a:bodyPr wrap="square" rtlCol="0">
            <a:spAutoFit/>
          </a:bodyPr>
          <a:lstStyle/>
          <a:p>
            <a:r>
              <a:rPr lang="en-US" b="1" dirty="0">
                <a:latin typeface="Chalkboard" panose="03050602040202020205" pitchFamily="66" charset="77"/>
              </a:rPr>
              <a:t>Arithmetic Paper</a:t>
            </a:r>
          </a:p>
        </p:txBody>
      </p:sp>
      <p:pic>
        <p:nvPicPr>
          <p:cNvPr id="4098" name="Picture 2">
            <a:extLst>
              <a:ext uri="{FF2B5EF4-FFF2-40B4-BE49-F238E27FC236}">
                <a16:creationId xmlns:a16="http://schemas.microsoft.com/office/drawing/2014/main" id="{A65478DF-C167-2F48-AFC5-5A287B521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431" y="718819"/>
            <a:ext cx="6053137" cy="6044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6148" y="5181808"/>
            <a:ext cx="1310111" cy="1445640"/>
          </a:xfrm>
          <a:prstGeom prst="rect">
            <a:avLst/>
          </a:prstGeom>
        </p:spPr>
      </p:pic>
    </p:spTree>
    <p:extLst>
      <p:ext uri="{BB962C8B-B14F-4D97-AF65-F5344CB8AC3E}">
        <p14:creationId xmlns:p14="http://schemas.microsoft.com/office/powerpoint/2010/main" val="2628769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2862322"/>
          </a:xfrm>
          <a:prstGeom prst="rect">
            <a:avLst/>
          </a:prstGeom>
          <a:noFill/>
        </p:spPr>
        <p:txBody>
          <a:bodyPr wrap="square" rtlCol="0">
            <a:spAutoFit/>
          </a:bodyPr>
          <a:lstStyle/>
          <a:p>
            <a:pPr marL="342900" indent="-342900">
              <a:buFont typeface="Wingdings" pitchFamily="2" charset="2"/>
              <a:buChar char="ü"/>
              <a:defRPr/>
            </a:pPr>
            <a:r>
              <a:rPr lang="en-GB" sz="2000" dirty="0">
                <a:latin typeface="+mj-lt"/>
              </a:rPr>
              <a:t>35 minutes approximately</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35 marks </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Each question comes with a context and a drawing or diagram.</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Questions require either a tick in a  box, writing a short answer or selecting an answer. </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Later questions will require the children to show how they would work out an answer. </a:t>
            </a: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err="1">
                <a:latin typeface="Chalkboard" panose="03050602040202020205" pitchFamily="66" charset="77"/>
              </a:rPr>
              <a:t>Maths</a:t>
            </a:r>
            <a:r>
              <a:rPr lang="en-US" b="1" dirty="0">
                <a:latin typeface="Chalkboard" panose="03050602040202020205" pitchFamily="66" charset="77"/>
              </a:rPr>
              <a:t> Reasoning Paper</a:t>
            </a:r>
          </a:p>
        </p:txBody>
      </p:sp>
      <p:pic>
        <p:nvPicPr>
          <p:cNvPr id="9" name="Picture 1">
            <a:extLst>
              <a:ext uri="{FF2B5EF4-FFF2-40B4-BE49-F238E27FC236}">
                <a16:creationId xmlns:a16="http://schemas.microsoft.com/office/drawing/2014/main" id="{F7CA5D3F-A51D-144D-A41B-3FC08ECC89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4537" y="3757899"/>
            <a:ext cx="21939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FDA95D6-F997-5640-A3E8-7225CE83E3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60904" y="190213"/>
            <a:ext cx="2279072" cy="30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865" y="5181808"/>
            <a:ext cx="1310111" cy="1445640"/>
          </a:xfrm>
          <a:prstGeom prst="rect">
            <a:avLst/>
          </a:prstGeom>
        </p:spPr>
      </p:pic>
    </p:spTree>
    <p:extLst>
      <p:ext uri="{BB962C8B-B14F-4D97-AF65-F5344CB8AC3E}">
        <p14:creationId xmlns:p14="http://schemas.microsoft.com/office/powerpoint/2010/main" val="56065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err="1">
                <a:latin typeface="Chalkboard" panose="03050602040202020205" pitchFamily="66" charset="77"/>
              </a:rPr>
              <a:t>Maths</a:t>
            </a:r>
            <a:r>
              <a:rPr lang="en-US" b="1" dirty="0">
                <a:latin typeface="Chalkboard" panose="03050602040202020205" pitchFamily="66" charset="77"/>
              </a:rPr>
              <a:t> Reasoning Paper</a:t>
            </a:r>
          </a:p>
        </p:txBody>
      </p:sp>
      <p:pic>
        <p:nvPicPr>
          <p:cNvPr id="5122" name="Picture 2">
            <a:extLst>
              <a:ext uri="{FF2B5EF4-FFF2-40B4-BE49-F238E27FC236}">
                <a16:creationId xmlns:a16="http://schemas.microsoft.com/office/drawing/2014/main" id="{5967090D-63AA-5A4E-AFC0-7132BE915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0"/>
            <a:ext cx="6865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747" y="5181808"/>
            <a:ext cx="1310111" cy="1445640"/>
          </a:xfrm>
          <a:prstGeom prst="rect">
            <a:avLst/>
          </a:prstGeom>
        </p:spPr>
      </p:pic>
    </p:spTree>
    <p:extLst>
      <p:ext uri="{BB962C8B-B14F-4D97-AF65-F5344CB8AC3E}">
        <p14:creationId xmlns:p14="http://schemas.microsoft.com/office/powerpoint/2010/main" val="17490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2246769"/>
          </a:xfrm>
          <a:prstGeom prst="rect">
            <a:avLst/>
          </a:prstGeom>
          <a:noFill/>
        </p:spPr>
        <p:txBody>
          <a:bodyPr wrap="square" rtlCol="0">
            <a:spAutoFit/>
          </a:bodyPr>
          <a:lstStyle/>
          <a:p>
            <a:pPr marL="342900" indent="-342900">
              <a:buFont typeface="Wingdings" pitchFamily="2" charset="2"/>
              <a:buChar char="q"/>
            </a:pPr>
            <a:r>
              <a:rPr lang="en-GB" sz="2000" dirty="0">
                <a:latin typeface="+mj-lt"/>
              </a:rPr>
              <a:t>Revise and recall times tables both in order and out of order.</a:t>
            </a:r>
          </a:p>
          <a:p>
            <a:r>
              <a:rPr lang="en-GB" sz="2000" dirty="0">
                <a:latin typeface="+mj-lt"/>
              </a:rPr>
              <a:t> </a:t>
            </a:r>
          </a:p>
          <a:p>
            <a:pPr marL="342900" indent="-342900">
              <a:buFont typeface="Wingdings" pitchFamily="2" charset="2"/>
              <a:buChar char="q"/>
            </a:pPr>
            <a:r>
              <a:rPr lang="en-GB" sz="2000" dirty="0">
                <a:latin typeface="+mj-lt"/>
              </a:rPr>
              <a:t>Counting in 2s, 5s, and 10s but not always from 0.</a:t>
            </a:r>
          </a:p>
          <a:p>
            <a:pPr marL="342900" indent="-342900">
              <a:buFont typeface="Wingdings" pitchFamily="2" charset="2"/>
              <a:buChar char="q"/>
            </a:pPr>
            <a:endParaRPr lang="en-GB" sz="2000" dirty="0">
              <a:latin typeface="+mj-lt"/>
            </a:endParaRPr>
          </a:p>
          <a:p>
            <a:pPr marL="342900" indent="-342900">
              <a:buFont typeface="Wingdings" pitchFamily="2" charset="2"/>
              <a:buChar char="q"/>
            </a:pPr>
            <a:r>
              <a:rPr lang="en-GB" sz="2000" dirty="0">
                <a:latin typeface="+mj-lt"/>
              </a:rPr>
              <a:t>Addition, subtraction and fractions </a:t>
            </a:r>
          </a:p>
          <a:p>
            <a:pPr marL="342900" indent="-342900">
              <a:buFont typeface="Wingdings" pitchFamily="2" charset="2"/>
              <a:buChar char="q"/>
            </a:pPr>
            <a:endParaRPr lang="en-GB" sz="2000" dirty="0">
              <a:latin typeface="+mj-lt"/>
            </a:endParaRPr>
          </a:p>
          <a:p>
            <a:pPr marL="342900" indent="-342900">
              <a:buFont typeface="Wingdings" pitchFamily="2" charset="2"/>
              <a:buChar char="q"/>
            </a:pPr>
            <a:r>
              <a:rPr lang="en-GB" sz="2000" dirty="0">
                <a:latin typeface="+mj-lt"/>
              </a:rPr>
              <a:t>Real life maths e.g. baking, number lines/scales, shapes, time and money</a:t>
            </a:r>
          </a:p>
        </p:txBody>
      </p:sp>
      <p:sp>
        <p:nvSpPr>
          <p:cNvPr id="8" name="TextBox 7">
            <a:extLst>
              <a:ext uri="{FF2B5EF4-FFF2-40B4-BE49-F238E27FC236}">
                <a16:creationId xmlns:a16="http://schemas.microsoft.com/office/drawing/2014/main" id="{3EF88526-397A-674E-ADA6-010927D63273}"/>
              </a:ext>
            </a:extLst>
          </p:cNvPr>
          <p:cNvSpPr txBox="1"/>
          <p:nvPr/>
        </p:nvSpPr>
        <p:spPr>
          <a:xfrm>
            <a:off x="403318" y="328613"/>
            <a:ext cx="5129213" cy="369332"/>
          </a:xfrm>
          <a:prstGeom prst="rect">
            <a:avLst/>
          </a:prstGeom>
          <a:noFill/>
        </p:spPr>
        <p:txBody>
          <a:bodyPr wrap="square" rtlCol="0">
            <a:spAutoFit/>
          </a:bodyPr>
          <a:lstStyle/>
          <a:p>
            <a:r>
              <a:rPr lang="en-US" b="1" dirty="0">
                <a:latin typeface="Chalkboard" panose="03050602040202020205" pitchFamily="66" charset="77"/>
              </a:rPr>
              <a:t>How can we help at home?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738" y="5244331"/>
            <a:ext cx="1310111" cy="1445640"/>
          </a:xfrm>
          <a:prstGeom prst="rect">
            <a:avLst/>
          </a:prstGeom>
        </p:spPr>
      </p:pic>
    </p:spTree>
    <p:extLst>
      <p:ext uri="{BB962C8B-B14F-4D97-AF65-F5344CB8AC3E}">
        <p14:creationId xmlns:p14="http://schemas.microsoft.com/office/powerpoint/2010/main" val="170723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Spelling Paper</a:t>
            </a:r>
          </a:p>
        </p:txBody>
      </p:sp>
      <p:sp>
        <p:nvSpPr>
          <p:cNvPr id="9" name="TextBox 8">
            <a:extLst>
              <a:ext uri="{FF2B5EF4-FFF2-40B4-BE49-F238E27FC236}">
                <a16:creationId xmlns:a16="http://schemas.microsoft.com/office/drawing/2014/main" id="{B78F17EE-6942-AB4F-93D6-B8375324F860}"/>
              </a:ext>
            </a:extLst>
          </p:cNvPr>
          <p:cNvSpPr txBox="1"/>
          <p:nvPr/>
        </p:nvSpPr>
        <p:spPr>
          <a:xfrm>
            <a:off x="314325" y="942975"/>
            <a:ext cx="10436413" cy="4401205"/>
          </a:xfrm>
          <a:prstGeom prst="rect">
            <a:avLst/>
          </a:prstGeom>
          <a:noFill/>
        </p:spPr>
        <p:txBody>
          <a:bodyPr wrap="square" rtlCol="0">
            <a:spAutoFit/>
          </a:bodyPr>
          <a:lstStyle/>
          <a:p>
            <a:pPr marL="342900" indent="-342900">
              <a:buFont typeface="Wingdings" pitchFamily="2" charset="2"/>
              <a:buChar char="ü"/>
              <a:defRPr/>
            </a:pPr>
            <a:r>
              <a:rPr lang="en-GB" sz="2000" dirty="0">
                <a:latin typeface="+mj-lt"/>
              </a:rPr>
              <a:t>15 minutes approximately</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20 marks</a:t>
            </a:r>
          </a:p>
          <a:p>
            <a:pPr>
              <a:defRPr/>
            </a:pPr>
            <a:r>
              <a:rPr lang="en-GB" sz="2000" dirty="0">
                <a:latin typeface="+mj-lt"/>
              </a:rPr>
              <a:t> </a:t>
            </a:r>
          </a:p>
          <a:p>
            <a:pPr marL="342900" indent="-342900">
              <a:buFont typeface="Wingdings" pitchFamily="2" charset="2"/>
              <a:buChar char="ü"/>
              <a:defRPr/>
            </a:pPr>
            <a:r>
              <a:rPr lang="en-GB" sz="2000" dirty="0">
                <a:latin typeface="+mj-lt"/>
              </a:rPr>
              <a:t>20 words from KS1 curriculum.</a:t>
            </a:r>
          </a:p>
          <a:p>
            <a:pPr>
              <a:defRPr/>
            </a:pPr>
            <a:endParaRPr lang="en-GB" sz="2000" dirty="0">
              <a:latin typeface="+mj-lt"/>
            </a:endParaRPr>
          </a:p>
          <a:p>
            <a:pPr marL="342900" indent="-342900">
              <a:buFont typeface="Wingdings" pitchFamily="2" charset="2"/>
              <a:buChar char="ü"/>
              <a:defRPr/>
            </a:pPr>
            <a:r>
              <a:rPr lang="en-GB" sz="2000" dirty="0">
                <a:latin typeface="+mj-lt"/>
              </a:rPr>
              <a:t>Spellings will be read as part of a sentence.</a:t>
            </a:r>
          </a:p>
          <a:p>
            <a:pPr>
              <a:defRPr/>
            </a:pPr>
            <a:endParaRPr lang="en-GB" sz="2000" dirty="0">
              <a:latin typeface="+mj-lt"/>
            </a:endParaRPr>
          </a:p>
          <a:p>
            <a:pPr marL="342900" indent="-342900">
              <a:buFont typeface="Wingdings" pitchFamily="2" charset="2"/>
              <a:buChar char="ü"/>
              <a:defRPr/>
            </a:pPr>
            <a:r>
              <a:rPr lang="en-GB" sz="2000" dirty="0">
                <a:latin typeface="+mj-lt"/>
              </a:rPr>
              <a:t>The words get harder as test goes along.</a:t>
            </a:r>
          </a:p>
          <a:p>
            <a:pPr>
              <a:defRPr/>
            </a:pPr>
            <a:endParaRPr lang="en-GB" sz="2000" dirty="0">
              <a:latin typeface="+mj-lt"/>
            </a:endParaRPr>
          </a:p>
          <a:p>
            <a:pPr marL="342900" indent="-342900">
              <a:buFont typeface="Wingdings" pitchFamily="2" charset="2"/>
              <a:buChar char="ü"/>
              <a:defRPr/>
            </a:pPr>
            <a:r>
              <a:rPr lang="en-GB" sz="2000" dirty="0">
                <a:latin typeface="+mj-lt"/>
              </a:rPr>
              <a:t>The easier ones to start follow spelling patterns.</a:t>
            </a:r>
          </a:p>
          <a:p>
            <a:pPr>
              <a:defRPr/>
            </a:pPr>
            <a:endParaRPr lang="en-GB" sz="2000" dirty="0">
              <a:latin typeface="+mj-lt"/>
            </a:endParaRPr>
          </a:p>
          <a:p>
            <a:pPr marL="342900" indent="-342900">
              <a:buFont typeface="Wingdings" pitchFamily="2" charset="2"/>
              <a:buChar char="ü"/>
              <a:defRPr/>
            </a:pPr>
            <a:r>
              <a:rPr lang="en-GB" sz="2000" dirty="0">
                <a:latin typeface="+mj-lt"/>
              </a:rPr>
              <a:t>The harder ones require the children to know spelling rules such as the plural of teddy is teddies – take off the y and add –</a:t>
            </a:r>
            <a:r>
              <a:rPr lang="en-GB" sz="2000" dirty="0" err="1">
                <a:latin typeface="+mj-lt"/>
              </a:rPr>
              <a:t>ies</a:t>
            </a:r>
            <a:r>
              <a:rPr lang="en-GB" sz="2000" dirty="0">
                <a:latin typeface="+mj-lt"/>
              </a:rPr>
              <a:t>. </a:t>
            </a:r>
          </a:p>
        </p:txBody>
      </p:sp>
      <p:pic>
        <p:nvPicPr>
          <p:cNvPr id="10" name="Picture 1">
            <a:extLst>
              <a:ext uri="{FF2B5EF4-FFF2-40B4-BE49-F238E27FC236}">
                <a16:creationId xmlns:a16="http://schemas.microsoft.com/office/drawing/2014/main" id="{18D5153D-DA7A-864E-8B6E-0991854527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1237" y="1143439"/>
            <a:ext cx="2185579" cy="291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738" y="5264838"/>
            <a:ext cx="1310111" cy="1445640"/>
          </a:xfrm>
          <a:prstGeom prst="rect">
            <a:avLst/>
          </a:prstGeom>
        </p:spPr>
      </p:pic>
    </p:spTree>
    <p:extLst>
      <p:ext uri="{BB962C8B-B14F-4D97-AF65-F5344CB8AC3E}">
        <p14:creationId xmlns:p14="http://schemas.microsoft.com/office/powerpoint/2010/main" val="22716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Grammar and Punctuation Paper</a:t>
            </a:r>
          </a:p>
        </p:txBody>
      </p:sp>
      <p:sp>
        <p:nvSpPr>
          <p:cNvPr id="9" name="TextBox 8">
            <a:extLst>
              <a:ext uri="{FF2B5EF4-FFF2-40B4-BE49-F238E27FC236}">
                <a16:creationId xmlns:a16="http://schemas.microsoft.com/office/drawing/2014/main" id="{B78F17EE-6942-AB4F-93D6-B8375324F860}"/>
              </a:ext>
            </a:extLst>
          </p:cNvPr>
          <p:cNvSpPr txBox="1"/>
          <p:nvPr/>
        </p:nvSpPr>
        <p:spPr>
          <a:xfrm>
            <a:off x="314325" y="942975"/>
            <a:ext cx="10436413" cy="5324535"/>
          </a:xfrm>
          <a:prstGeom prst="rect">
            <a:avLst/>
          </a:prstGeom>
          <a:noFill/>
        </p:spPr>
        <p:txBody>
          <a:bodyPr wrap="square" rtlCol="0">
            <a:spAutoFit/>
          </a:bodyPr>
          <a:lstStyle/>
          <a:p>
            <a:pPr marL="342900" indent="-342900">
              <a:buFont typeface="Wingdings" pitchFamily="2" charset="2"/>
              <a:buChar char="ü"/>
              <a:defRPr/>
            </a:pPr>
            <a:r>
              <a:rPr lang="en-GB" sz="2000" dirty="0">
                <a:latin typeface="+mj-lt"/>
              </a:rPr>
              <a:t>20 minutes approximately</a:t>
            </a:r>
          </a:p>
          <a:p>
            <a:pPr>
              <a:defRPr/>
            </a:pPr>
            <a:endParaRPr lang="en-GB" sz="2000" dirty="0">
              <a:latin typeface="+mj-lt"/>
            </a:endParaRPr>
          </a:p>
          <a:p>
            <a:pPr marL="342900" indent="-342900">
              <a:buFont typeface="Wingdings" pitchFamily="2" charset="2"/>
              <a:buChar char="ü"/>
              <a:defRPr/>
            </a:pPr>
            <a:r>
              <a:rPr lang="en-GB" sz="2000" dirty="0">
                <a:latin typeface="+mj-lt"/>
              </a:rPr>
              <a:t>20 marks </a:t>
            </a:r>
          </a:p>
          <a:p>
            <a:pPr>
              <a:defRPr/>
            </a:pPr>
            <a:endParaRPr lang="en-GB" sz="2000" dirty="0">
              <a:latin typeface="+mj-lt"/>
            </a:endParaRPr>
          </a:p>
          <a:p>
            <a:pPr marL="342900" indent="-342900">
              <a:buFont typeface="Wingdings" pitchFamily="2" charset="2"/>
              <a:buChar char="ü"/>
              <a:defRPr/>
            </a:pPr>
            <a:r>
              <a:rPr lang="en-GB" sz="2000" dirty="0">
                <a:latin typeface="+mj-lt"/>
              </a:rPr>
              <a:t>Tests various aspects of grammar and punctuation.</a:t>
            </a:r>
          </a:p>
          <a:p>
            <a:pPr>
              <a:defRPr/>
            </a:pPr>
            <a:endParaRPr lang="en-GB" sz="2000" dirty="0">
              <a:latin typeface="+mj-lt"/>
            </a:endParaRPr>
          </a:p>
          <a:p>
            <a:pPr marL="342900" indent="-342900">
              <a:buFont typeface="Wingdings" pitchFamily="2" charset="2"/>
              <a:buChar char="ü"/>
              <a:defRPr/>
            </a:pPr>
            <a:r>
              <a:rPr lang="en-GB" sz="2000" dirty="0">
                <a:latin typeface="+mj-lt"/>
              </a:rPr>
              <a:t>Children know about verbs, nouns, adjectives, adverbs.</a:t>
            </a:r>
          </a:p>
          <a:p>
            <a:pPr>
              <a:defRPr/>
            </a:pPr>
            <a:endParaRPr lang="en-GB" sz="2000" dirty="0">
              <a:latin typeface="+mj-lt"/>
            </a:endParaRPr>
          </a:p>
          <a:p>
            <a:pPr marL="342900" indent="-342900">
              <a:buFont typeface="Wingdings" pitchFamily="2" charset="2"/>
              <a:buChar char="ü"/>
              <a:defRPr/>
            </a:pPr>
            <a:r>
              <a:rPr lang="en-GB" sz="2000" dirty="0">
                <a:latin typeface="+mj-lt"/>
              </a:rPr>
              <a:t>Past and Present Tense.</a:t>
            </a:r>
          </a:p>
          <a:p>
            <a:pPr>
              <a:defRPr/>
            </a:pPr>
            <a:endParaRPr lang="en-GB" sz="2000" dirty="0">
              <a:latin typeface="+mj-lt"/>
            </a:endParaRPr>
          </a:p>
          <a:p>
            <a:pPr marL="342900" indent="-342900">
              <a:buFont typeface="Wingdings" pitchFamily="2" charset="2"/>
              <a:buChar char="ü"/>
              <a:defRPr/>
            </a:pPr>
            <a:r>
              <a:rPr lang="en-GB" sz="2000" dirty="0">
                <a:latin typeface="+mj-lt"/>
              </a:rPr>
              <a:t>Sentence types– command, question, exclamation, statement.</a:t>
            </a:r>
          </a:p>
          <a:p>
            <a:pPr>
              <a:defRPr/>
            </a:pPr>
            <a:endParaRPr lang="en-GB" sz="2000" dirty="0">
              <a:latin typeface="+mj-lt"/>
            </a:endParaRPr>
          </a:p>
          <a:p>
            <a:pPr marL="342900" indent="-342900">
              <a:buFont typeface="Wingdings" pitchFamily="2" charset="2"/>
              <a:buChar char="ü"/>
              <a:defRPr/>
            </a:pPr>
            <a:r>
              <a:rPr lang="en-GB" sz="2000" dirty="0">
                <a:latin typeface="+mj-lt"/>
              </a:rPr>
              <a:t>Use different types of punctuation correctly. </a:t>
            </a:r>
          </a:p>
          <a:p>
            <a:pPr>
              <a:defRPr/>
            </a:pPr>
            <a:endParaRPr lang="en-GB" sz="2000" dirty="0">
              <a:latin typeface="+mj-lt"/>
            </a:endParaRPr>
          </a:p>
          <a:p>
            <a:pPr>
              <a:defRPr/>
            </a:pPr>
            <a:r>
              <a:rPr lang="en-GB" sz="2000" dirty="0">
                <a:latin typeface="+mj-lt"/>
              </a:rPr>
              <a:t> </a:t>
            </a:r>
          </a:p>
          <a:p>
            <a:pPr>
              <a:defRPr/>
            </a:pPr>
            <a:r>
              <a:rPr lang="en-GB" sz="2000" i="1" dirty="0">
                <a:latin typeface="+mj-lt"/>
              </a:rPr>
              <a:t>Combined score from spelling test and Grammar &amp; Punctuation tests are used to aid teachers making a judgement on the children’s writing. </a:t>
            </a:r>
          </a:p>
        </p:txBody>
      </p:sp>
      <p:pic>
        <p:nvPicPr>
          <p:cNvPr id="6" name="Picture 1">
            <a:extLst>
              <a:ext uri="{FF2B5EF4-FFF2-40B4-BE49-F238E27FC236}">
                <a16:creationId xmlns:a16="http://schemas.microsoft.com/office/drawing/2014/main" id="{ACBC06CD-9E70-F941-B273-AF59E89CEC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213" y="1163093"/>
            <a:ext cx="230187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032" y="5275592"/>
            <a:ext cx="1310111" cy="1445640"/>
          </a:xfrm>
          <a:prstGeom prst="rect">
            <a:avLst/>
          </a:prstGeom>
        </p:spPr>
      </p:pic>
    </p:spTree>
    <p:extLst>
      <p:ext uri="{BB962C8B-B14F-4D97-AF65-F5344CB8AC3E}">
        <p14:creationId xmlns:p14="http://schemas.microsoft.com/office/powerpoint/2010/main" val="4164449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Grammar and Punctuation Paper</a:t>
            </a:r>
          </a:p>
        </p:txBody>
      </p:sp>
      <p:pic>
        <p:nvPicPr>
          <p:cNvPr id="3074" name="Picture 2">
            <a:extLst>
              <a:ext uri="{FF2B5EF4-FFF2-40B4-BE49-F238E27FC236}">
                <a16:creationId xmlns:a16="http://schemas.microsoft.com/office/drawing/2014/main" id="{0FA1DE51-D059-5F4C-919C-0016F11E7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60439"/>
            <a:ext cx="10257530" cy="436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9932" y="5267778"/>
            <a:ext cx="1310111" cy="1445640"/>
          </a:xfrm>
          <a:prstGeom prst="rect">
            <a:avLst/>
          </a:prstGeom>
        </p:spPr>
      </p:pic>
    </p:spTree>
    <p:extLst>
      <p:ext uri="{BB962C8B-B14F-4D97-AF65-F5344CB8AC3E}">
        <p14:creationId xmlns:p14="http://schemas.microsoft.com/office/powerpoint/2010/main" val="140782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Writing &amp; Science</a:t>
            </a:r>
          </a:p>
        </p:txBody>
      </p:sp>
      <p:sp>
        <p:nvSpPr>
          <p:cNvPr id="9" name="TextBox 8">
            <a:extLst>
              <a:ext uri="{FF2B5EF4-FFF2-40B4-BE49-F238E27FC236}">
                <a16:creationId xmlns:a16="http://schemas.microsoft.com/office/drawing/2014/main" id="{B78F17EE-6942-AB4F-93D6-B8375324F860}"/>
              </a:ext>
            </a:extLst>
          </p:cNvPr>
          <p:cNvSpPr txBox="1"/>
          <p:nvPr/>
        </p:nvSpPr>
        <p:spPr>
          <a:xfrm>
            <a:off x="314325" y="942975"/>
            <a:ext cx="10436413" cy="1323439"/>
          </a:xfrm>
          <a:prstGeom prst="rect">
            <a:avLst/>
          </a:prstGeom>
          <a:noFill/>
        </p:spPr>
        <p:txBody>
          <a:bodyPr wrap="square" rtlCol="0">
            <a:spAutoFit/>
          </a:bodyPr>
          <a:lstStyle/>
          <a:p>
            <a:pPr marL="342900" indent="-342900">
              <a:buFont typeface="Wingdings" pitchFamily="2" charset="2"/>
              <a:buChar char="ü"/>
            </a:pPr>
            <a:r>
              <a:rPr lang="en-GB" sz="2000" dirty="0">
                <a:latin typeface="+mj-lt"/>
              </a:rPr>
              <a:t>Ongoing teacher assessment, no formal tests. </a:t>
            </a:r>
          </a:p>
          <a:p>
            <a:pPr marL="342900" indent="-342900">
              <a:buFont typeface="Wingdings" pitchFamily="2" charset="2"/>
              <a:buChar char="ü"/>
            </a:pPr>
            <a:endParaRPr lang="en-US" sz="2000" dirty="0">
              <a:latin typeface="+mj-lt"/>
            </a:endParaRPr>
          </a:p>
          <a:p>
            <a:pPr marL="342900" indent="-342900">
              <a:buFont typeface="Wingdings" pitchFamily="2" charset="2"/>
              <a:buChar char="ü"/>
            </a:pPr>
            <a:r>
              <a:rPr lang="en-US" sz="2000" dirty="0">
                <a:latin typeface="+mj-lt"/>
              </a:rPr>
              <a:t>End of year judgements will be based on the work completed throughout the year. Judgments </a:t>
            </a:r>
            <a:r>
              <a:rPr lang="en-US" sz="2000" dirty="0" smtClean="0">
                <a:latin typeface="+mj-lt"/>
              </a:rPr>
              <a:t>may be moderated </a:t>
            </a:r>
            <a:r>
              <a:rPr lang="en-US" sz="2000" dirty="0">
                <a:latin typeface="+mj-lt"/>
              </a:rPr>
              <a:t>by the local authority. </a:t>
            </a:r>
            <a:endParaRPr lang="en-GB" sz="2000"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738" y="5252146"/>
            <a:ext cx="1310111" cy="1445640"/>
          </a:xfrm>
          <a:prstGeom prst="rect">
            <a:avLst/>
          </a:prstGeom>
        </p:spPr>
      </p:pic>
    </p:spTree>
    <p:extLst>
      <p:ext uri="{BB962C8B-B14F-4D97-AF65-F5344CB8AC3E}">
        <p14:creationId xmlns:p14="http://schemas.microsoft.com/office/powerpoint/2010/main" val="3332763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4154984"/>
          </a:xfrm>
          <a:prstGeom prst="rect">
            <a:avLst/>
          </a:prstGeom>
          <a:noFill/>
        </p:spPr>
        <p:txBody>
          <a:bodyPr wrap="square" rtlCol="0">
            <a:spAutoFit/>
          </a:bodyPr>
          <a:lstStyle/>
          <a:p>
            <a:r>
              <a:rPr lang="en-GB" sz="2400" dirty="0" smtClean="0">
                <a:latin typeface="+mj-lt"/>
              </a:rPr>
              <a:t>SAT’s stand for Standardised Assessment Tests. We </a:t>
            </a:r>
            <a:r>
              <a:rPr lang="en-GB" sz="2400" dirty="0">
                <a:latin typeface="+mj-lt"/>
              </a:rPr>
              <a:t>are required by the government to assess all children against a national framework to establish their attainment towards the end of Year Two.  The subjects that we are required to assess are: </a:t>
            </a:r>
          </a:p>
          <a:p>
            <a:endParaRPr lang="en-GB" sz="2400" dirty="0">
              <a:latin typeface="+mj-lt"/>
            </a:endParaRPr>
          </a:p>
          <a:p>
            <a:pPr marL="285750" indent="-285750">
              <a:buFont typeface="Arial" panose="020B0604020202020204" pitchFamily="34" charset="0"/>
              <a:buChar char="•"/>
            </a:pPr>
            <a:r>
              <a:rPr lang="en-GB" sz="2400" dirty="0">
                <a:latin typeface="+mj-lt"/>
              </a:rPr>
              <a:t>Maths - tests</a:t>
            </a:r>
          </a:p>
          <a:p>
            <a:pPr marL="285750" lvl="0" indent="-285750">
              <a:buFont typeface="Arial" panose="020B0604020202020204" pitchFamily="34" charset="0"/>
              <a:buChar char="•"/>
            </a:pPr>
            <a:r>
              <a:rPr lang="en-GB" sz="2400" dirty="0">
                <a:latin typeface="+mj-lt"/>
              </a:rPr>
              <a:t>Reading - tests</a:t>
            </a:r>
          </a:p>
          <a:p>
            <a:pPr marL="285750" lvl="0" indent="-285750">
              <a:buFont typeface="Arial" panose="020B0604020202020204" pitchFamily="34" charset="0"/>
              <a:buChar char="•"/>
            </a:pPr>
            <a:r>
              <a:rPr lang="en-GB" sz="2400" dirty="0">
                <a:latin typeface="+mj-lt"/>
              </a:rPr>
              <a:t>Writing –  SPAG tests plus ongoing teacher assessment </a:t>
            </a:r>
          </a:p>
          <a:p>
            <a:pPr marL="285750" lvl="0" indent="-285750">
              <a:buFont typeface="Arial" panose="020B0604020202020204" pitchFamily="34" charset="0"/>
              <a:buChar char="•"/>
            </a:pPr>
            <a:r>
              <a:rPr lang="en-US" sz="2400" dirty="0">
                <a:latin typeface="+mj-lt"/>
              </a:rPr>
              <a:t>Science – no test (teacher assessment only)</a:t>
            </a:r>
            <a:endParaRPr lang="en-GB" sz="2400" dirty="0">
              <a:latin typeface="+mj-lt"/>
            </a:endParaRPr>
          </a:p>
          <a:p>
            <a:pPr lvl="0"/>
            <a:endParaRPr lang="en-GB" sz="2400" dirty="0">
              <a:latin typeface="+mj-lt"/>
            </a:endParaRPr>
          </a:p>
          <a:p>
            <a:pPr lvl="0"/>
            <a:r>
              <a:rPr lang="en-GB" sz="2400" dirty="0">
                <a:latin typeface="+mj-lt"/>
              </a:rPr>
              <a:t>The children will be assessed against key objectives from the curriculum which the children have been following since Year One.  </a:t>
            </a: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4214813" cy="369332"/>
          </a:xfrm>
          <a:prstGeom prst="rect">
            <a:avLst/>
          </a:prstGeom>
          <a:noFill/>
        </p:spPr>
        <p:txBody>
          <a:bodyPr wrap="square" rtlCol="0">
            <a:spAutoFit/>
          </a:bodyPr>
          <a:lstStyle/>
          <a:p>
            <a:r>
              <a:rPr lang="en-US" b="1" dirty="0">
                <a:latin typeface="Chalkboard" panose="03050602040202020205" pitchFamily="66" charset="77"/>
              </a:rPr>
              <a:t>What are SATs?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2325663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Reporting Results</a:t>
            </a:r>
          </a:p>
        </p:txBody>
      </p:sp>
      <p:sp>
        <p:nvSpPr>
          <p:cNvPr id="9" name="TextBox 8">
            <a:extLst>
              <a:ext uri="{FF2B5EF4-FFF2-40B4-BE49-F238E27FC236}">
                <a16:creationId xmlns:a16="http://schemas.microsoft.com/office/drawing/2014/main" id="{B78F17EE-6942-AB4F-93D6-B8375324F860}"/>
              </a:ext>
            </a:extLst>
          </p:cNvPr>
          <p:cNvSpPr txBox="1"/>
          <p:nvPr/>
        </p:nvSpPr>
        <p:spPr>
          <a:xfrm>
            <a:off x="314325" y="942975"/>
            <a:ext cx="10436413" cy="2554545"/>
          </a:xfrm>
          <a:prstGeom prst="rect">
            <a:avLst/>
          </a:prstGeom>
          <a:noFill/>
        </p:spPr>
        <p:txBody>
          <a:bodyPr wrap="square" rtlCol="0">
            <a:spAutoFit/>
          </a:bodyPr>
          <a:lstStyle/>
          <a:p>
            <a:pPr marL="342900" indent="-342900">
              <a:buFont typeface="Wingdings" pitchFamily="2" charset="2"/>
              <a:buChar char="ü"/>
            </a:pPr>
            <a:r>
              <a:rPr lang="en-GB" altLang="en-US" sz="2000" dirty="0">
                <a:latin typeface="+mj-lt"/>
              </a:rPr>
              <a:t>Tests marked by the teacher and judgements </a:t>
            </a:r>
            <a:r>
              <a:rPr lang="en-GB" altLang="en-US" sz="2000" dirty="0" smtClean="0">
                <a:latin typeface="+mj-lt"/>
              </a:rPr>
              <a:t>submitted to the </a:t>
            </a:r>
            <a:r>
              <a:rPr lang="en-GB" altLang="en-US" sz="2000" dirty="0">
                <a:latin typeface="+mj-lt"/>
              </a:rPr>
              <a:t>local authority. </a:t>
            </a:r>
          </a:p>
          <a:p>
            <a:pPr marL="342900" indent="-342900">
              <a:buFont typeface="Wingdings" pitchFamily="2" charset="2"/>
              <a:buChar char="ü"/>
            </a:pPr>
            <a:endParaRPr lang="en-GB" altLang="en-US" sz="2000" dirty="0">
              <a:latin typeface="+mj-lt"/>
            </a:endParaRPr>
          </a:p>
          <a:p>
            <a:pPr marL="342900" indent="-342900">
              <a:buFont typeface="Wingdings" pitchFamily="2" charset="2"/>
              <a:buChar char="ü"/>
            </a:pPr>
            <a:r>
              <a:rPr lang="en-GB" altLang="en-US" sz="2000" dirty="0">
                <a:latin typeface="+mj-lt"/>
              </a:rPr>
              <a:t>Convert the test scores into a ‘standardised score’ using the government provided document. </a:t>
            </a:r>
          </a:p>
          <a:p>
            <a:pPr marL="342900" indent="-342900">
              <a:buFont typeface="Wingdings" pitchFamily="2" charset="2"/>
              <a:buChar char="ü"/>
            </a:pPr>
            <a:endParaRPr lang="en-GB" altLang="en-US" sz="2000" dirty="0">
              <a:latin typeface="+mj-lt"/>
            </a:endParaRPr>
          </a:p>
          <a:p>
            <a:pPr marL="342900" indent="-342900">
              <a:buFont typeface="Wingdings" pitchFamily="2" charset="2"/>
              <a:buChar char="ü"/>
            </a:pPr>
            <a:r>
              <a:rPr lang="en-GB" altLang="en-US" sz="2000" dirty="0">
                <a:latin typeface="+mj-lt"/>
              </a:rPr>
              <a:t>Conversion tables are not usually released until June.</a:t>
            </a:r>
          </a:p>
          <a:p>
            <a:pPr marL="342900" indent="-342900">
              <a:buFont typeface="Wingdings" pitchFamily="2" charset="2"/>
              <a:buChar char="ü"/>
            </a:pPr>
            <a:endParaRPr lang="en-GB" sz="2000" dirty="0">
              <a:latin typeface="+mj-lt"/>
            </a:endParaRPr>
          </a:p>
          <a:p>
            <a:pPr marL="342900" indent="-342900">
              <a:buFont typeface="Wingdings" pitchFamily="2" charset="2"/>
              <a:buChar char="ü"/>
            </a:pPr>
            <a:r>
              <a:rPr lang="en-GB" sz="2000" dirty="0">
                <a:latin typeface="+mj-lt"/>
              </a:rPr>
              <a:t>You will be informed of your child's results in their school report at the end of the year.</a:t>
            </a:r>
          </a:p>
          <a:p>
            <a:endParaRPr lang="en-GB"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738" y="5306854"/>
            <a:ext cx="1310111" cy="1445640"/>
          </a:xfrm>
          <a:prstGeom prst="rect">
            <a:avLst/>
          </a:prstGeom>
        </p:spPr>
      </p:pic>
    </p:spTree>
    <p:extLst>
      <p:ext uri="{BB962C8B-B14F-4D97-AF65-F5344CB8AC3E}">
        <p14:creationId xmlns:p14="http://schemas.microsoft.com/office/powerpoint/2010/main" val="2903281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259344-E429-494D-AB46-580804590350}"/>
              </a:ext>
            </a:extLst>
          </p:cNvPr>
          <p:cNvSpPr txBox="1"/>
          <p:nvPr/>
        </p:nvSpPr>
        <p:spPr>
          <a:xfrm>
            <a:off x="300038" y="1985963"/>
            <a:ext cx="10258425" cy="4339650"/>
          </a:xfrm>
          <a:prstGeom prst="rect">
            <a:avLst/>
          </a:prstGeom>
          <a:noFill/>
        </p:spPr>
        <p:txBody>
          <a:bodyPr wrap="square" rtlCol="0">
            <a:spAutoFit/>
          </a:bodyPr>
          <a:lstStyle/>
          <a:p>
            <a:r>
              <a:rPr lang="en-US" sz="4400" dirty="0">
                <a:latin typeface="+mj-lt"/>
              </a:rPr>
              <a:t>Any Questions?</a:t>
            </a:r>
          </a:p>
          <a:p>
            <a:endParaRPr lang="en-US" sz="4800" dirty="0">
              <a:latin typeface="Chalkboard" panose="03050602040202020205" pitchFamily="66" charset="77"/>
            </a:endParaRPr>
          </a:p>
          <a:p>
            <a:endParaRPr lang="en-US" sz="4800" dirty="0">
              <a:latin typeface="Chalkboard" panose="03050602040202020205" pitchFamily="66" charset="77"/>
            </a:endParaRPr>
          </a:p>
          <a:p>
            <a:endParaRPr lang="en-US" sz="4800" dirty="0">
              <a:latin typeface="Chalkboard" panose="03050602040202020205" pitchFamily="66" charset="77"/>
            </a:endParaRPr>
          </a:p>
          <a:p>
            <a:endParaRPr lang="en-US" sz="4800" dirty="0">
              <a:latin typeface="Chalkboard" panose="03050602040202020205" pitchFamily="66" charset="77"/>
            </a:endParaRPr>
          </a:p>
          <a:p>
            <a:pPr algn="r"/>
            <a:r>
              <a:rPr lang="en-US" sz="4000" dirty="0">
                <a:latin typeface="Chalkboard" panose="03050602040202020205" pitchFamily="66" charset="77"/>
              </a:rPr>
              <a:t>Thank you for coming</a:t>
            </a:r>
            <a:r>
              <a:rPr lang="en-US"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6486" y="5259962"/>
            <a:ext cx="1310111" cy="1445640"/>
          </a:xfrm>
          <a:prstGeom prst="rect">
            <a:avLst/>
          </a:prstGeom>
        </p:spPr>
      </p:pic>
    </p:spTree>
    <p:extLst>
      <p:ext uri="{BB962C8B-B14F-4D97-AF65-F5344CB8AC3E}">
        <p14:creationId xmlns:p14="http://schemas.microsoft.com/office/powerpoint/2010/main" val="83905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4339650"/>
          </a:xfrm>
          <a:prstGeom prst="rect">
            <a:avLst/>
          </a:prstGeom>
          <a:noFill/>
        </p:spPr>
        <p:txBody>
          <a:bodyPr wrap="square" rtlCol="0">
            <a:spAutoFit/>
          </a:bodyPr>
          <a:lstStyle/>
          <a:p>
            <a:pPr lvl="0"/>
            <a:r>
              <a:rPr lang="en-GB" sz="2400" dirty="0">
                <a:latin typeface="+mj-lt"/>
              </a:rPr>
              <a:t>The results will be given as a scaled score which will result in the children being placed in one of three main categories:  </a:t>
            </a:r>
          </a:p>
          <a:p>
            <a:pPr lvl="0"/>
            <a:endParaRPr lang="en-GB" sz="2400" dirty="0">
              <a:latin typeface="+mj-lt"/>
            </a:endParaRPr>
          </a:p>
          <a:p>
            <a:pPr marL="285750" lvl="0" indent="-285750">
              <a:buFont typeface="Arial" panose="020B0604020202020204" pitchFamily="34" charset="0"/>
              <a:buChar char="•"/>
            </a:pPr>
            <a:r>
              <a:rPr lang="en-GB" sz="2400" dirty="0">
                <a:latin typeface="+mj-lt"/>
              </a:rPr>
              <a:t>Working Towards the Expected Standard</a:t>
            </a:r>
          </a:p>
          <a:p>
            <a:pPr marL="285750" lvl="0" indent="-285750">
              <a:buFont typeface="Arial" panose="020B0604020202020204" pitchFamily="34" charset="0"/>
              <a:buChar char="•"/>
            </a:pPr>
            <a:r>
              <a:rPr lang="en-GB" sz="2400" dirty="0">
                <a:latin typeface="+mj-lt"/>
              </a:rPr>
              <a:t>Working At the Expected Standard </a:t>
            </a:r>
          </a:p>
          <a:p>
            <a:pPr marL="285750" lvl="0" indent="-285750">
              <a:buFont typeface="Arial" panose="020B0604020202020204" pitchFamily="34" charset="0"/>
              <a:buChar char="•"/>
            </a:pPr>
            <a:r>
              <a:rPr lang="en-GB" sz="2400" dirty="0">
                <a:latin typeface="+mj-lt"/>
              </a:rPr>
              <a:t>Working At Greater Depth within the Expected Standard </a:t>
            </a:r>
          </a:p>
          <a:p>
            <a:endParaRPr lang="en-GB" sz="2400" dirty="0">
              <a:latin typeface="+mj-lt"/>
            </a:endParaRPr>
          </a:p>
          <a:p>
            <a:r>
              <a:rPr lang="en-GB" sz="2400" dirty="0">
                <a:latin typeface="+mj-lt"/>
              </a:rPr>
              <a:t>Please note that, for Science, the only category available is ‘Working At the Expected Standard’ or ‘working below’ therefore children will simply be assessed as to whether they have, or have not, reached this standard.</a:t>
            </a:r>
          </a:p>
          <a:p>
            <a:endParaRPr lang="en-GB" dirty="0">
              <a:latin typeface="Chalkboard" panose="03050602040202020205" pitchFamily="66" charset="77"/>
            </a:endParaRPr>
          </a:p>
          <a:p>
            <a:endParaRPr lang="en-GB" dirty="0">
              <a:latin typeface="Chalkboard" panose="03050602040202020205" pitchFamily="66" charset="77"/>
            </a:endParaRP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4214813" cy="369332"/>
          </a:xfrm>
          <a:prstGeom prst="rect">
            <a:avLst/>
          </a:prstGeom>
          <a:noFill/>
        </p:spPr>
        <p:txBody>
          <a:bodyPr wrap="square" rtlCol="0">
            <a:spAutoFit/>
          </a:bodyPr>
          <a:lstStyle/>
          <a:p>
            <a:r>
              <a:rPr lang="en-US" b="1" dirty="0">
                <a:latin typeface="Chalkboard" panose="03050602040202020205" pitchFamily="66" charset="77"/>
              </a:rPr>
              <a:t>What are SATs?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2787681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5078313"/>
          </a:xfrm>
          <a:prstGeom prst="rect">
            <a:avLst/>
          </a:prstGeom>
          <a:noFill/>
        </p:spPr>
        <p:txBody>
          <a:bodyPr wrap="square" rtlCol="0">
            <a:spAutoFit/>
          </a:bodyPr>
          <a:lstStyle/>
          <a:p>
            <a:r>
              <a:rPr lang="en-GB" sz="2400" dirty="0">
                <a:latin typeface="+mj-lt"/>
              </a:rPr>
              <a:t>What is meant by ‘scaled scores’?</a:t>
            </a:r>
          </a:p>
          <a:p>
            <a:endParaRPr lang="en-GB" sz="2400" dirty="0">
              <a:latin typeface="+mj-lt"/>
            </a:endParaRPr>
          </a:p>
          <a:p>
            <a:pPr marL="342900" indent="-342900" fontAlgn="base">
              <a:buFont typeface="Wingdings" pitchFamily="2" charset="2"/>
              <a:buChar char="ü"/>
            </a:pPr>
            <a:r>
              <a:rPr lang="en-GB" sz="2400" dirty="0">
                <a:latin typeface="+mj-lt"/>
              </a:rPr>
              <a:t>100 will always represent the ‘national standard’.</a:t>
            </a:r>
          </a:p>
          <a:p>
            <a:pPr fontAlgn="base"/>
            <a:endParaRPr lang="en-GB" sz="2400" dirty="0">
              <a:latin typeface="+mj-lt"/>
            </a:endParaRPr>
          </a:p>
          <a:p>
            <a:pPr marL="285750" indent="-285750" fontAlgn="base">
              <a:buFont typeface="Wingdings" pitchFamily="2" charset="2"/>
              <a:buChar char="ü"/>
            </a:pPr>
            <a:r>
              <a:rPr lang="en-GB" sz="2400" dirty="0">
                <a:latin typeface="+mj-lt"/>
              </a:rPr>
              <a:t>Each pupil’s raw test score will therefore be converted into a score on the scale, either at, above or below 100.</a:t>
            </a:r>
          </a:p>
          <a:p>
            <a:pPr fontAlgn="base"/>
            <a:endParaRPr lang="en-GB" sz="2400" dirty="0">
              <a:latin typeface="+mj-lt"/>
            </a:endParaRPr>
          </a:p>
          <a:p>
            <a:pPr marL="285750" indent="-285750" fontAlgn="base">
              <a:buFont typeface="Wingdings" pitchFamily="2" charset="2"/>
              <a:buChar char="ü"/>
            </a:pPr>
            <a:r>
              <a:rPr lang="en-GB" sz="2400" dirty="0">
                <a:latin typeface="+mj-lt"/>
              </a:rPr>
              <a:t>The scale will have a lower end point somewhere below 100 and an upper end point above 100.</a:t>
            </a:r>
          </a:p>
          <a:p>
            <a:pPr fontAlgn="base"/>
            <a:endParaRPr lang="en-GB" sz="2400" dirty="0">
              <a:latin typeface="+mj-lt"/>
            </a:endParaRPr>
          </a:p>
          <a:p>
            <a:pPr marL="285750" indent="-285750" fontAlgn="base">
              <a:buFont typeface="Wingdings" pitchFamily="2" charset="2"/>
              <a:buChar char="ü"/>
            </a:pPr>
            <a:r>
              <a:rPr lang="en-GB" sz="2400" dirty="0">
                <a:latin typeface="+mj-lt"/>
              </a:rPr>
              <a:t>A child who achieves the ‘national standard’ (a score of 100) will be judged as met ARE (Age Related Expectations).  </a:t>
            </a:r>
          </a:p>
          <a:p>
            <a:endParaRPr lang="en-GB" dirty="0">
              <a:latin typeface="Chalkboard" panose="03050602040202020205" pitchFamily="66" charset="77"/>
            </a:endParaRPr>
          </a:p>
          <a:p>
            <a:endParaRPr lang="en-GB" dirty="0">
              <a:latin typeface="Chalkboard" panose="03050602040202020205" pitchFamily="66" charset="77"/>
            </a:endParaRP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4214813" cy="369332"/>
          </a:xfrm>
          <a:prstGeom prst="rect">
            <a:avLst/>
          </a:prstGeom>
          <a:noFill/>
        </p:spPr>
        <p:txBody>
          <a:bodyPr wrap="square" rtlCol="0">
            <a:spAutoFit/>
          </a:bodyPr>
          <a:lstStyle/>
          <a:p>
            <a:r>
              <a:rPr lang="en-US" b="1" dirty="0">
                <a:latin typeface="Chalkboard" panose="03050602040202020205" pitchFamily="66" charset="77"/>
              </a:rPr>
              <a:t>What are SATs?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1012764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1121837"/>
            <a:ext cx="10436413" cy="3785652"/>
          </a:xfrm>
          <a:prstGeom prst="rect">
            <a:avLst/>
          </a:prstGeom>
          <a:noFill/>
        </p:spPr>
        <p:txBody>
          <a:bodyPr wrap="square" rtlCol="0">
            <a:spAutoFit/>
          </a:bodyPr>
          <a:lstStyle/>
          <a:p>
            <a:r>
              <a:rPr lang="en-GB" sz="2400" dirty="0">
                <a:latin typeface="+mj-lt"/>
              </a:rPr>
              <a:t>Year 2 SATS are statutory </a:t>
            </a:r>
            <a:r>
              <a:rPr lang="en-GB" sz="2400" dirty="0" smtClean="0">
                <a:latin typeface="+mj-lt"/>
              </a:rPr>
              <a:t>tests which the children must take towards the end of year 2 to support teachers in making a secure judgement of each child's attainment. </a:t>
            </a:r>
            <a:r>
              <a:rPr lang="en-GB" sz="2400" dirty="0">
                <a:latin typeface="+mj-lt"/>
              </a:rPr>
              <a:t> </a:t>
            </a:r>
            <a:r>
              <a:rPr lang="en-GB" sz="2400" dirty="0" smtClean="0">
                <a:latin typeface="+mj-lt"/>
              </a:rPr>
              <a:t>However the judgement is mainly based on the teacher assessment which uses a broad range of evidence from across the curriculum and knowledge of how a child has performed over time and in a variety of contexts. </a:t>
            </a:r>
            <a:endParaRPr lang="en-GB" sz="2400" dirty="0">
              <a:latin typeface="+mj-lt"/>
            </a:endParaRPr>
          </a:p>
          <a:p>
            <a:endParaRPr lang="en-GB" sz="2400" dirty="0">
              <a:latin typeface="+mj-lt"/>
            </a:endParaRPr>
          </a:p>
          <a:p>
            <a:r>
              <a:rPr lang="en-GB" sz="2400" dirty="0">
                <a:latin typeface="+mj-lt"/>
              </a:rPr>
              <a:t>As the children are so young, every effort will be made to make sure that they do not feel under any pressure or </a:t>
            </a:r>
            <a:r>
              <a:rPr lang="en-GB" sz="2400" dirty="0" smtClean="0">
                <a:latin typeface="+mj-lt"/>
              </a:rPr>
              <a:t>undue stress</a:t>
            </a:r>
            <a:r>
              <a:rPr lang="en-GB" sz="2400" dirty="0">
                <a:latin typeface="+mj-lt"/>
              </a:rPr>
              <a:t>. </a:t>
            </a:r>
            <a:r>
              <a:rPr lang="en-GB" sz="2400" dirty="0" smtClean="0">
                <a:latin typeface="+mj-lt"/>
              </a:rPr>
              <a:t> We will not be using the terms ‘SAT’s’ or ‘tests’ in the classroom. </a:t>
            </a:r>
            <a:r>
              <a:rPr lang="en-GB" sz="2400" dirty="0">
                <a:latin typeface="+mj-lt"/>
              </a:rPr>
              <a:t>I</a:t>
            </a:r>
            <a:r>
              <a:rPr lang="en-GB" sz="2400" dirty="0" smtClean="0">
                <a:latin typeface="+mj-lt"/>
              </a:rPr>
              <a:t>nstead we will refer to them as ‘special work’ that the children will be completing ready to move onto Key Stage 2. </a:t>
            </a:r>
            <a:endParaRPr lang="en-GB" sz="2400" dirty="0">
              <a:latin typeface="+mj-lt"/>
            </a:endParaRP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4214813" cy="369332"/>
          </a:xfrm>
          <a:prstGeom prst="rect">
            <a:avLst/>
          </a:prstGeom>
          <a:noFill/>
        </p:spPr>
        <p:txBody>
          <a:bodyPr wrap="square" rtlCol="0">
            <a:spAutoFit/>
          </a:bodyPr>
          <a:lstStyle/>
          <a:p>
            <a:r>
              <a:rPr lang="en-US" b="1" dirty="0">
                <a:latin typeface="Chalkboard" panose="03050602040202020205" pitchFamily="66" charset="77"/>
              </a:rPr>
              <a:t>Year 2 SATs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688330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285750" y="1285875"/>
            <a:ext cx="10436413" cy="2308324"/>
          </a:xfrm>
          <a:prstGeom prst="rect">
            <a:avLst/>
          </a:prstGeom>
          <a:noFill/>
        </p:spPr>
        <p:txBody>
          <a:bodyPr wrap="square" rtlCol="0">
            <a:spAutoFit/>
          </a:bodyPr>
          <a:lstStyle/>
          <a:p>
            <a:r>
              <a:rPr lang="en-US" sz="2400" dirty="0">
                <a:latin typeface="+mj-lt"/>
              </a:rPr>
              <a:t>SATs will run throughout the month of May. The precise days of the tests varies from school to school as we are given a greater degree of flexibility than KS2 SATs. So they will be completed at some point </a:t>
            </a:r>
            <a:r>
              <a:rPr lang="en-US" sz="2400" b="1" dirty="0">
                <a:latin typeface="+mj-lt"/>
              </a:rPr>
              <a:t>between 1 May 2022 and 31 May 2022</a:t>
            </a:r>
            <a:r>
              <a:rPr lang="en-US" sz="2400" dirty="0">
                <a:latin typeface="+mj-lt"/>
              </a:rPr>
              <a:t>.</a:t>
            </a:r>
          </a:p>
          <a:p>
            <a:endParaRPr lang="en-US" sz="2400" dirty="0">
              <a:latin typeface="+mj-lt"/>
            </a:endParaRPr>
          </a:p>
          <a:p>
            <a:endParaRPr lang="en-US" sz="2400" dirty="0">
              <a:latin typeface="+mj-lt"/>
            </a:endParaRP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How and when will the SATs be completed?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305347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2EBEA-FB33-7943-B496-9777AA92CF92}"/>
              </a:ext>
            </a:extLst>
          </p:cNvPr>
          <p:cNvPicPr>
            <a:picLocks noChangeAspect="1"/>
          </p:cNvPicPr>
          <p:nvPr/>
        </p:nvPicPr>
        <p:blipFill rotWithShape="1">
          <a:blip r:embed="rId3"/>
          <a:srcRect b="5116"/>
          <a:stretch/>
        </p:blipFill>
        <p:spPr>
          <a:xfrm>
            <a:off x="1243759" y="1417782"/>
            <a:ext cx="7767007" cy="3666691"/>
          </a:xfrm>
          <a:prstGeom prst="rect">
            <a:avLst/>
          </a:prstGeom>
        </p:spPr>
      </p:pic>
      <p:sp>
        <p:nvSpPr>
          <p:cNvPr id="7" name="TextBox 6">
            <a:extLst>
              <a:ext uri="{FF2B5EF4-FFF2-40B4-BE49-F238E27FC236}">
                <a16:creationId xmlns:a16="http://schemas.microsoft.com/office/drawing/2014/main" id="{A5C17542-D489-4B40-92B7-F0C4FC3B0268}"/>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Year 2 SATs Booklets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3286" y="5181808"/>
            <a:ext cx="1310111" cy="1445640"/>
          </a:xfrm>
          <a:prstGeom prst="rect">
            <a:avLst/>
          </a:prstGeom>
        </p:spPr>
      </p:pic>
    </p:spTree>
    <p:extLst>
      <p:ext uri="{BB962C8B-B14F-4D97-AF65-F5344CB8AC3E}">
        <p14:creationId xmlns:p14="http://schemas.microsoft.com/office/powerpoint/2010/main" val="1874387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314325" y="942975"/>
            <a:ext cx="10436413" cy="3785652"/>
          </a:xfrm>
          <a:prstGeom prst="rect">
            <a:avLst/>
          </a:prstGeom>
          <a:noFill/>
        </p:spPr>
        <p:txBody>
          <a:bodyPr wrap="square" rtlCol="0">
            <a:spAutoFit/>
          </a:bodyPr>
          <a:lstStyle/>
          <a:p>
            <a:pPr marL="342900" indent="-342900">
              <a:buFont typeface="Wingdings" pitchFamily="2" charset="2"/>
              <a:buChar char="ü"/>
              <a:defRPr/>
            </a:pPr>
            <a:r>
              <a:rPr lang="en-GB" sz="2000" dirty="0">
                <a:latin typeface="+mj-lt"/>
              </a:rPr>
              <a:t>30 minutes approximately</a:t>
            </a:r>
          </a:p>
          <a:p>
            <a:pPr>
              <a:buFont typeface="Wingdings 2" panose="05020102010507070707" pitchFamily="18" charset="2"/>
              <a:buBlip>
                <a:blip r:embed="rId3"/>
              </a:buBlip>
              <a:defRPr/>
            </a:pPr>
            <a:endParaRPr lang="en-GB" sz="2000" dirty="0">
              <a:latin typeface="+mj-lt"/>
            </a:endParaRPr>
          </a:p>
          <a:p>
            <a:pPr>
              <a:buFont typeface="Wingdings" pitchFamily="2" charset="2"/>
              <a:buChar char="ü"/>
              <a:defRPr/>
            </a:pPr>
            <a:r>
              <a:rPr lang="en-GB" sz="2000" dirty="0">
                <a:latin typeface="+mj-lt"/>
              </a:rPr>
              <a:t> 20 marks </a:t>
            </a:r>
          </a:p>
          <a:p>
            <a:pPr>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Likely to be a mix of fiction and non-fiction.</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Children to read and answer questions which are either multiple choice or they will be asked to write a short phrase or sentence. </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Later questions involve children making inferences.</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Retrieve by using the text to find the answers.</a:t>
            </a: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Reading Paper 1</a:t>
            </a:r>
          </a:p>
        </p:txBody>
      </p:sp>
      <p:pic>
        <p:nvPicPr>
          <p:cNvPr id="5" name="Picture 4">
            <a:extLst>
              <a:ext uri="{FF2B5EF4-FFF2-40B4-BE49-F238E27FC236}">
                <a16:creationId xmlns:a16="http://schemas.microsoft.com/office/drawing/2014/main" id="{16BD1398-0984-5141-B2AE-61BD653F1B24}"/>
              </a:ext>
            </a:extLst>
          </p:cNvPr>
          <p:cNvPicPr>
            <a:picLocks noChangeAspect="1"/>
          </p:cNvPicPr>
          <p:nvPr/>
        </p:nvPicPr>
        <p:blipFill>
          <a:blip r:embed="rId4"/>
          <a:stretch>
            <a:fillRect/>
          </a:stretch>
        </p:blipFill>
        <p:spPr>
          <a:xfrm>
            <a:off x="8241225" y="3892742"/>
            <a:ext cx="2265443" cy="277504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738" y="5181808"/>
            <a:ext cx="1310111" cy="1445640"/>
          </a:xfrm>
          <a:prstGeom prst="rect">
            <a:avLst/>
          </a:prstGeom>
        </p:spPr>
      </p:pic>
    </p:spTree>
    <p:extLst>
      <p:ext uri="{BB962C8B-B14F-4D97-AF65-F5344CB8AC3E}">
        <p14:creationId xmlns:p14="http://schemas.microsoft.com/office/powerpoint/2010/main" val="79870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0BB89C-56DC-6245-BC59-563570CFC057}"/>
              </a:ext>
            </a:extLst>
          </p:cNvPr>
          <p:cNvSpPr txBox="1"/>
          <p:nvPr/>
        </p:nvSpPr>
        <p:spPr>
          <a:xfrm>
            <a:off x="292100" y="886261"/>
            <a:ext cx="10436413" cy="3785652"/>
          </a:xfrm>
          <a:prstGeom prst="rect">
            <a:avLst/>
          </a:prstGeom>
          <a:noFill/>
        </p:spPr>
        <p:txBody>
          <a:bodyPr wrap="square" rtlCol="0">
            <a:spAutoFit/>
          </a:bodyPr>
          <a:lstStyle/>
          <a:p>
            <a:pPr lvl="1">
              <a:defRPr/>
            </a:pPr>
            <a:endParaRPr lang="en-GB" sz="2000" dirty="0">
              <a:latin typeface="+mj-lt"/>
            </a:endParaRPr>
          </a:p>
          <a:p>
            <a:pPr marL="342900" indent="-342900">
              <a:buFont typeface="Wingdings" pitchFamily="2" charset="2"/>
              <a:buChar char="ü"/>
              <a:defRPr/>
            </a:pPr>
            <a:r>
              <a:rPr lang="en-GB" sz="2000" dirty="0">
                <a:latin typeface="+mj-lt"/>
              </a:rPr>
              <a:t> 40 minutes approximately</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20 marks</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All children will sit a 2</a:t>
            </a:r>
            <a:r>
              <a:rPr lang="en-GB" sz="2000" baseline="30000" dirty="0">
                <a:latin typeface="+mj-lt"/>
              </a:rPr>
              <a:t>nd</a:t>
            </a:r>
            <a:r>
              <a:rPr lang="en-GB" sz="2000" dirty="0">
                <a:latin typeface="+mj-lt"/>
              </a:rPr>
              <a:t> reading paper which will contain a longer, more challenging text.</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They will be given 2 booklets – 1 with the text they’ll need to read, 1 with questions in. Likely to be fiction and non-fiction.</a:t>
            </a:r>
          </a:p>
          <a:p>
            <a:pPr marL="342900" indent="-342900">
              <a:buFont typeface="Wingdings" pitchFamily="2" charset="2"/>
              <a:buChar char="ü"/>
              <a:defRPr/>
            </a:pPr>
            <a:endParaRPr lang="en-GB" sz="2000" dirty="0">
              <a:latin typeface="+mj-lt"/>
            </a:endParaRPr>
          </a:p>
          <a:p>
            <a:pPr marL="342900" indent="-342900">
              <a:buFont typeface="Wingdings" pitchFamily="2" charset="2"/>
              <a:buChar char="ü"/>
              <a:defRPr/>
            </a:pPr>
            <a:r>
              <a:rPr lang="en-GB" sz="2000" dirty="0">
                <a:latin typeface="+mj-lt"/>
              </a:rPr>
              <a:t>Questions will focus on 2 main areas of KS1 reading – </a:t>
            </a:r>
            <a:r>
              <a:rPr lang="en-GB" sz="2000" u="sng" dirty="0">
                <a:latin typeface="+mj-lt"/>
              </a:rPr>
              <a:t>explaining their understanding of the words they’ve read </a:t>
            </a:r>
            <a:r>
              <a:rPr lang="en-GB" sz="2000" dirty="0">
                <a:latin typeface="+mj-lt"/>
              </a:rPr>
              <a:t>and </a:t>
            </a:r>
            <a:r>
              <a:rPr lang="en-GB" sz="2000" u="sng" dirty="0">
                <a:latin typeface="+mj-lt"/>
              </a:rPr>
              <a:t>retrieving information from the text.</a:t>
            </a:r>
            <a:endParaRPr lang="en-GB" sz="2000" dirty="0">
              <a:latin typeface="+mj-lt"/>
            </a:endParaRPr>
          </a:p>
        </p:txBody>
      </p:sp>
      <p:sp>
        <p:nvSpPr>
          <p:cNvPr id="8" name="TextBox 7">
            <a:extLst>
              <a:ext uri="{FF2B5EF4-FFF2-40B4-BE49-F238E27FC236}">
                <a16:creationId xmlns:a16="http://schemas.microsoft.com/office/drawing/2014/main" id="{3EF88526-397A-674E-ADA6-010927D63273}"/>
              </a:ext>
            </a:extLst>
          </p:cNvPr>
          <p:cNvSpPr txBox="1"/>
          <p:nvPr/>
        </p:nvSpPr>
        <p:spPr>
          <a:xfrm>
            <a:off x="285750" y="442913"/>
            <a:ext cx="5129213" cy="369332"/>
          </a:xfrm>
          <a:prstGeom prst="rect">
            <a:avLst/>
          </a:prstGeom>
          <a:noFill/>
        </p:spPr>
        <p:txBody>
          <a:bodyPr wrap="square" rtlCol="0">
            <a:spAutoFit/>
          </a:bodyPr>
          <a:lstStyle/>
          <a:p>
            <a:r>
              <a:rPr lang="en-US" b="1" dirty="0">
                <a:latin typeface="Chalkboard" panose="03050602040202020205" pitchFamily="66" charset="77"/>
              </a:rPr>
              <a:t>Reading Paper 2</a:t>
            </a:r>
          </a:p>
        </p:txBody>
      </p:sp>
      <p:pic>
        <p:nvPicPr>
          <p:cNvPr id="7" name="Picture 6">
            <a:extLst>
              <a:ext uri="{FF2B5EF4-FFF2-40B4-BE49-F238E27FC236}">
                <a16:creationId xmlns:a16="http://schemas.microsoft.com/office/drawing/2014/main" id="{D0CB9FDA-EBDB-9B41-B42A-53834275A164}"/>
              </a:ext>
            </a:extLst>
          </p:cNvPr>
          <p:cNvPicPr>
            <a:picLocks noChangeAspect="1"/>
          </p:cNvPicPr>
          <p:nvPr/>
        </p:nvPicPr>
        <p:blipFill>
          <a:blip r:embed="rId3"/>
          <a:stretch>
            <a:fillRect/>
          </a:stretch>
        </p:blipFill>
        <p:spPr>
          <a:xfrm>
            <a:off x="10026553" y="190213"/>
            <a:ext cx="2006886" cy="2067212"/>
          </a:xfrm>
          <a:prstGeom prst="rect">
            <a:avLst/>
          </a:prstGeom>
        </p:spPr>
      </p:pic>
      <p:pic>
        <p:nvPicPr>
          <p:cNvPr id="9" name="Picture 8">
            <a:extLst>
              <a:ext uri="{FF2B5EF4-FFF2-40B4-BE49-F238E27FC236}">
                <a16:creationId xmlns:a16="http://schemas.microsoft.com/office/drawing/2014/main" id="{F7BA7F74-B178-0545-A2C7-04FD6A492849}"/>
              </a:ext>
            </a:extLst>
          </p:cNvPr>
          <p:cNvPicPr>
            <a:picLocks noChangeAspect="1"/>
          </p:cNvPicPr>
          <p:nvPr/>
        </p:nvPicPr>
        <p:blipFill>
          <a:blip r:embed="rId4"/>
          <a:stretch>
            <a:fillRect/>
          </a:stretch>
        </p:blipFill>
        <p:spPr>
          <a:xfrm>
            <a:off x="10728513" y="3056562"/>
            <a:ext cx="1304925" cy="18859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410" y="5267777"/>
            <a:ext cx="1310111" cy="1445640"/>
          </a:xfrm>
          <a:prstGeom prst="rect">
            <a:avLst/>
          </a:prstGeom>
        </p:spPr>
      </p:pic>
    </p:spTree>
    <p:extLst>
      <p:ext uri="{BB962C8B-B14F-4D97-AF65-F5344CB8AC3E}">
        <p14:creationId xmlns:p14="http://schemas.microsoft.com/office/powerpoint/2010/main" val="340891884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{8E471CA3-8769-504E-A90A-111590416FBD}tf10001119</Template>
  <TotalTime>110</TotalTime>
  <Words>1135</Words>
  <Application>Microsoft Office PowerPoint</Application>
  <PresentationFormat>Widescreen</PresentationFormat>
  <Paragraphs>151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Chalkboard</vt:lpstr>
      <vt:lpstr>Gill Sans MT</vt:lpstr>
      <vt:lpstr>Wingdings</vt:lpstr>
      <vt:lpstr>Wingdings 2</vt:lpstr>
      <vt:lpstr>Gallery</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Year 2 SATs Parents Meeting  Wednesday 23rd March</dc:title>
  <dc:creator>Amy Hayden</dc:creator>
  <cp:lastModifiedBy>Sarah Raciti</cp:lastModifiedBy>
  <cp:revision>24</cp:revision>
  <dcterms:created xsi:type="dcterms:W3CDTF">2022-03-14T10:46:30Z</dcterms:created>
  <dcterms:modified xsi:type="dcterms:W3CDTF">2022-03-25T10:45:40Z</dcterms:modified>
</cp:coreProperties>
</file>